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19"/>
  </p:notesMasterIdLst>
  <p:sldIdLst>
    <p:sldId id="419" r:id="rId2"/>
    <p:sldId id="432" r:id="rId3"/>
    <p:sldId id="420" r:id="rId4"/>
    <p:sldId id="433" r:id="rId5"/>
    <p:sldId id="421" r:id="rId6"/>
    <p:sldId id="431" r:id="rId7"/>
    <p:sldId id="422" r:id="rId8"/>
    <p:sldId id="423" r:id="rId9"/>
    <p:sldId id="434" r:id="rId10"/>
    <p:sldId id="424" r:id="rId11"/>
    <p:sldId id="425" r:id="rId12"/>
    <p:sldId id="426" r:id="rId13"/>
    <p:sldId id="435" r:id="rId14"/>
    <p:sldId id="427" r:id="rId15"/>
    <p:sldId id="428" r:id="rId16"/>
    <p:sldId id="429" r:id="rId17"/>
    <p:sldId id="430"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62963" autoAdjust="0"/>
  </p:normalViewPr>
  <p:slideViewPr>
    <p:cSldViewPr snapToGrid="0" snapToObjects="1">
      <p:cViewPr varScale="1">
        <p:scale>
          <a:sx n="27" d="100"/>
          <a:sy n="27" d="100"/>
        </p:scale>
        <p:origin x="-1710" y="-84"/>
      </p:cViewPr>
      <p:guideLst>
        <p:guide orient="horz" pos="3248"/>
        <p:guide/>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a:p>
        </p:txBody>
      </p:sp>
    </p:spTree>
    <p:extLst>
      <p:ext uri="{BB962C8B-B14F-4D97-AF65-F5344CB8AC3E}">
        <p14:creationId xmlns:p14="http://schemas.microsoft.com/office/powerpoint/2010/main" xmlns=""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contents</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a:t>
            </a:fld>
            <a:endParaRPr lang="en-US"/>
          </a:p>
        </p:txBody>
      </p:sp>
    </p:spTree>
    <p:extLst>
      <p:ext uri="{BB962C8B-B14F-4D97-AF65-F5344CB8AC3E}">
        <p14:creationId xmlns:p14="http://schemas.microsoft.com/office/powerpoint/2010/main" xmlns="" val="3861624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latin typeface="+mn-lt"/>
                <a:ea typeface="+mn-ea"/>
                <a:cs typeface="+mn-cs"/>
              </a:rPr>
              <a:t>The process of treatment involves significant burdens that patients undergo not only for their own benefit but also for the benefit of the community</a:t>
            </a:r>
          </a:p>
          <a:p>
            <a:pPr marL="171450" indent="-171450">
              <a:buFont typeface="Arial" panose="020B0604020202020204" pitchFamily="34" charset="0"/>
              <a:buChar char="•"/>
            </a:pPr>
            <a:r>
              <a:rPr lang="en-US" sz="1200" strike="noStrike" kern="1200" baseline="0" dirty="0" smtClean="0">
                <a:solidFill>
                  <a:schemeClr val="tx1"/>
                </a:solidFill>
                <a:latin typeface="+mn-lt"/>
                <a:ea typeface="+mn-ea"/>
                <a:cs typeface="+mn-cs"/>
              </a:rPr>
              <a:t>According to the ethical principle of reciprocity, when individuals accept burdens for the benefit of the community it is appropriate for society to provide something in return</a:t>
            </a:r>
          </a:p>
          <a:p>
            <a:pPr marL="171450" indent="-171450">
              <a:buFont typeface="Arial" panose="020B0604020202020204" pitchFamily="34" charset="0"/>
              <a:buChar char="•"/>
            </a:pPr>
            <a:r>
              <a:rPr lang="en-US" sz="1200" i="1" kern="1200" dirty="0" smtClean="0">
                <a:solidFill>
                  <a:schemeClr val="tx1"/>
                </a:solidFill>
                <a:latin typeface="+mn-lt"/>
                <a:ea typeface="+mn-ea"/>
                <a:cs typeface="+mn-cs"/>
              </a:rPr>
              <a:t>Review  slide</a:t>
            </a:r>
            <a:r>
              <a:rPr lang="en-US" sz="1200" i="1" kern="1200" baseline="0" dirty="0" smtClean="0">
                <a:solidFill>
                  <a:schemeClr val="tx1"/>
                </a:solidFill>
                <a:latin typeface="+mn-lt"/>
                <a:ea typeface="+mn-ea"/>
                <a:cs typeface="+mn-cs"/>
              </a:rPr>
              <a:t> content</a:t>
            </a:r>
          </a:p>
          <a:p>
            <a:pPr marL="171450" indent="-171450">
              <a:buFont typeface="Arial" panose="020B0604020202020204" pitchFamily="34" charset="0"/>
              <a:buChar char="•"/>
            </a:pPr>
            <a:r>
              <a:rPr lang="en-US" sz="1200" i="0" kern="120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that </a:t>
            </a:r>
            <a:r>
              <a:rPr lang="en-US" sz="1200" kern="1200" baseline="0" dirty="0" smtClean="0">
                <a:solidFill>
                  <a:schemeClr val="tx1"/>
                </a:solidFill>
                <a:latin typeface="+mn-lt"/>
                <a:ea typeface="+mn-ea"/>
                <a:cs typeface="+mn-cs"/>
              </a:rPr>
              <a:t>i</a:t>
            </a:r>
            <a:r>
              <a:rPr lang="en-US" sz="1200" kern="1200" dirty="0" smtClean="0">
                <a:solidFill>
                  <a:schemeClr val="tx1"/>
                </a:solidFill>
                <a:latin typeface="+mn-lt"/>
                <a:ea typeface="+mn-ea"/>
                <a:cs typeface="+mn-cs"/>
              </a:rPr>
              <a:t>f incentives are offered, it is important to ensure that they are managed carefully. For example, mechanisms should be established to ensure that they are not provided to individuals who do not actually need TB treatment</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In addition, they should not be allocated in a discriminatory or inequitable manner</a:t>
            </a:r>
          </a:p>
        </p:txBody>
      </p:sp>
      <p:sp>
        <p:nvSpPr>
          <p:cNvPr id="4" name="Slide Number Placeholder 3"/>
          <p:cNvSpPr>
            <a:spLocks noGrp="1"/>
          </p:cNvSpPr>
          <p:nvPr>
            <p:ph type="sldNum" sz="quarter" idx="10"/>
          </p:nvPr>
        </p:nvSpPr>
        <p:spPr/>
        <p:txBody>
          <a:bodyPr/>
          <a:lstStyle/>
          <a:p>
            <a:fld id="{F397F911-BA2D-4D4F-B255-8CAB97987100}" type="slidenum">
              <a:rPr lang="en-US" smtClean="0"/>
              <a:pPr/>
              <a:t>11</a:t>
            </a:fld>
            <a:endParaRPr lang="en-US"/>
          </a:p>
        </p:txBody>
      </p:sp>
    </p:spTree>
    <p:extLst>
      <p:ext uri="{BB962C8B-B14F-4D97-AF65-F5344CB8AC3E}">
        <p14:creationId xmlns:p14="http://schemas.microsoft.com/office/powerpoint/2010/main" xmlns="" val="3779413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smtClean="0">
                <a:solidFill>
                  <a:schemeClr val="tx1"/>
                </a:solidFill>
                <a:latin typeface="+mn-lt"/>
                <a:ea typeface="+mn-ea"/>
                <a:cs typeface="+mn-cs"/>
              </a:rPr>
              <a:t>Review slide content</a:t>
            </a:r>
          </a:p>
        </p:txBody>
      </p:sp>
      <p:sp>
        <p:nvSpPr>
          <p:cNvPr id="4" name="Slide Number Placeholder 3"/>
          <p:cNvSpPr>
            <a:spLocks noGrp="1"/>
          </p:cNvSpPr>
          <p:nvPr>
            <p:ph type="sldNum" sz="quarter" idx="10"/>
          </p:nvPr>
        </p:nvSpPr>
        <p:spPr/>
        <p:txBody>
          <a:bodyPr/>
          <a:lstStyle/>
          <a:p>
            <a:fld id="{F397F911-BA2D-4D4F-B255-8CAB97987100}" type="slidenum">
              <a:rPr lang="en-US" smtClean="0"/>
              <a:pPr/>
              <a:t>12</a:t>
            </a:fld>
            <a:endParaRPr lang="en-US"/>
          </a:p>
        </p:txBody>
      </p:sp>
    </p:spTree>
    <p:extLst>
      <p:ext uri="{BB962C8B-B14F-4D97-AF65-F5344CB8AC3E}">
        <p14:creationId xmlns:p14="http://schemas.microsoft.com/office/powerpoint/2010/main" xmlns="" val="2512691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smtClean="0">
                <a:solidFill>
                  <a:schemeClr val="tx1"/>
                </a:solidFill>
                <a:latin typeface="+mn-lt"/>
                <a:ea typeface="+mn-ea"/>
                <a:cs typeface="+mn-cs"/>
              </a:rPr>
              <a:t>Review slide content</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Emphasise</a:t>
            </a:r>
            <a:r>
              <a:rPr lang="en-US" sz="1200" kern="1200" baseline="0" dirty="0" smtClean="0">
                <a:solidFill>
                  <a:schemeClr val="tx1"/>
                </a:solidFill>
                <a:latin typeface="+mn-lt"/>
                <a:ea typeface="+mn-ea"/>
                <a:cs typeface="+mn-cs"/>
              </a:rPr>
              <a:t> that e</a:t>
            </a:r>
            <a:r>
              <a:rPr lang="en-US" sz="1200" kern="1200" dirty="0" smtClean="0">
                <a:solidFill>
                  <a:schemeClr val="tx1"/>
                </a:solidFill>
                <a:latin typeface="+mn-lt"/>
                <a:ea typeface="+mn-ea"/>
                <a:cs typeface="+mn-cs"/>
              </a:rPr>
              <a:t>fforts to contact patients who do not show up for treatment create a risk of intruding on individuals’ privacy and autonomy. These efforts need to be carried out in such away that minimises intrusions. For example, if health care workers visit TB patients at home, they should not arrive in vehicles that can be identified as belonging to the TB programme</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When patients start treatment, they need to be told that they will be contacted if they do not show up for their appointments. The programme will either call them or visit them at home,</a:t>
            </a:r>
            <a:r>
              <a:rPr lang="en-US" sz="1200" kern="1200" baseline="0" dirty="0" smtClean="0">
                <a:solidFill>
                  <a:schemeClr val="tx1"/>
                </a:solidFill>
                <a:latin typeface="+mn-lt"/>
                <a:ea typeface="+mn-ea"/>
                <a:cs typeface="+mn-cs"/>
              </a:rPr>
              <a:t> depending on which method is</a:t>
            </a:r>
            <a:r>
              <a:rPr lang="en-US" sz="1200" kern="1200" dirty="0" smtClean="0">
                <a:solidFill>
                  <a:schemeClr val="tx1"/>
                </a:solidFill>
                <a:latin typeface="+mn-lt"/>
                <a:ea typeface="+mn-ea"/>
                <a:cs typeface="+mn-cs"/>
              </a:rPr>
              <a:t> likely to be effective</a:t>
            </a:r>
            <a:endParaRPr lang="en-US" dirty="0"/>
          </a:p>
        </p:txBody>
      </p:sp>
      <p:sp>
        <p:nvSpPr>
          <p:cNvPr id="4" name="Slide Number Placeholder 3"/>
          <p:cNvSpPr>
            <a:spLocks noGrp="1"/>
          </p:cNvSpPr>
          <p:nvPr>
            <p:ph type="sldNum" sz="quarter" idx="10"/>
          </p:nvPr>
        </p:nvSpPr>
        <p:spPr/>
        <p:txBody>
          <a:bodyPr/>
          <a:lstStyle/>
          <a:p>
            <a:fld id="{F397F911-BA2D-4D4F-B255-8CAB97987100}" type="slidenum">
              <a:rPr lang="en-US" smtClean="0"/>
              <a:pPr/>
              <a:t>13</a:t>
            </a:fld>
            <a:endParaRPr lang="en-US"/>
          </a:p>
        </p:txBody>
      </p:sp>
    </p:spTree>
    <p:extLst>
      <p:ext uri="{BB962C8B-B14F-4D97-AF65-F5344CB8AC3E}">
        <p14:creationId xmlns:p14="http://schemas.microsoft.com/office/powerpoint/2010/main" xmlns="" val="2512691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1" kern="1200" dirty="0" smtClean="0">
                <a:solidFill>
                  <a:schemeClr val="tx1"/>
                </a:solidFill>
                <a:latin typeface="+mn-lt"/>
                <a:ea typeface="+mn-ea"/>
                <a:cs typeface="+mn-cs"/>
              </a:rPr>
              <a:t>Review slide content</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Emphasise that if existing</a:t>
            </a:r>
            <a:r>
              <a:rPr lang="en-US" sz="1200" kern="1200" baseline="0" dirty="0" smtClean="0">
                <a:solidFill>
                  <a:schemeClr val="tx1"/>
                </a:solidFill>
                <a:latin typeface="+mn-lt"/>
                <a:ea typeface="+mn-ea"/>
                <a:cs typeface="+mn-cs"/>
              </a:rPr>
              <a:t> strategies for encouraging </a:t>
            </a:r>
            <a:r>
              <a:rPr lang="en-US" sz="1200" kern="1200" dirty="0" smtClean="0">
                <a:solidFill>
                  <a:schemeClr val="tx1"/>
                </a:solidFill>
                <a:latin typeface="+mn-lt"/>
                <a:ea typeface="+mn-ea"/>
                <a:cs typeface="+mn-cs"/>
              </a:rPr>
              <a:t>patients’ adherence to treatment do not work, the first response should be to try a different approach. For example, scheduling treatments at a different time, relying more heavily on directly observed therapy, or addressing any possible complicating factors such as drug or alcohol use</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Clarify that formal research is</a:t>
            </a:r>
            <a:r>
              <a:rPr lang="en-US" sz="1200" kern="1200" baseline="0" dirty="0" smtClean="0">
                <a:solidFill>
                  <a:schemeClr val="tx1"/>
                </a:solidFill>
                <a:latin typeface="+mn-lt"/>
                <a:ea typeface="+mn-ea"/>
                <a:cs typeface="+mn-cs"/>
              </a:rPr>
              <a:t> not required to </a:t>
            </a:r>
            <a:r>
              <a:rPr lang="en-US" sz="1200" kern="1200" dirty="0" smtClean="0">
                <a:solidFill>
                  <a:schemeClr val="tx1"/>
                </a:solidFill>
                <a:latin typeface="+mn-lt"/>
                <a:ea typeface="+mn-ea"/>
                <a:cs typeface="+mn-cs"/>
              </a:rPr>
              <a:t>determine the most effective methods to promote adherence. Providers can ask patients</a:t>
            </a:r>
            <a:r>
              <a:rPr lang="en-US" sz="1200" kern="1200" baseline="0" dirty="0" smtClean="0">
                <a:solidFill>
                  <a:schemeClr val="tx1"/>
                </a:solidFill>
                <a:latin typeface="+mn-lt"/>
                <a:ea typeface="+mn-ea"/>
                <a:cs typeface="+mn-cs"/>
              </a:rPr>
              <a:t> what would help them, and  can also document which methods are most successful</a:t>
            </a:r>
            <a:endParaRPr lang="en-US" sz="1200" kern="1200" dirty="0" smtClean="0">
              <a:solidFill>
                <a:schemeClr val="tx1"/>
              </a:solidFill>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latin typeface="+mn-lt"/>
                <a:ea typeface="+mn-ea"/>
                <a:cs typeface="+mn-cs"/>
              </a:rPr>
              <a:t>Explain that programmes that frequently experience problems with adherence should reconsider their overall approach to treatment. While isolated cases of non-adherence may reflect patient-specific factors, on a larger scale it suggests that the system has failed to adequately  implement a person-centred approach to care</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In very rare instances, if all reasonable efforts to promote adherence have failed and the patient still remains infectious, involuntary isolation or detention may be considered, following</a:t>
            </a:r>
            <a:r>
              <a:rPr lang="en-US" sz="1200" kern="1200" baseline="0" dirty="0" smtClean="0">
                <a:solidFill>
                  <a:schemeClr val="tx1"/>
                </a:solidFill>
                <a:latin typeface="+mn-lt"/>
                <a:ea typeface="+mn-ea"/>
                <a:cs typeface="+mn-cs"/>
              </a:rPr>
              <a:t> a clearly defined procedure with approvals and safeguards to protect patient’s rights and autonomy</a:t>
            </a:r>
            <a:r>
              <a:rPr lang="en-US" sz="1200" kern="1200" dirty="0" smtClean="0">
                <a:solidFill>
                  <a:schemeClr val="tx1"/>
                </a:solidFill>
                <a:latin typeface="+mn-lt"/>
                <a:ea typeface="+mn-ea"/>
                <a:cs typeface="+mn-cs"/>
              </a:rPr>
              <a:t>. This possibility is discussed below in the section on Involuntary Isolation and Detention</a:t>
            </a:r>
            <a:endParaRPr lang="en-US" dirty="0"/>
          </a:p>
        </p:txBody>
      </p:sp>
      <p:sp>
        <p:nvSpPr>
          <p:cNvPr id="4" name="Slide Number Placeholder 3"/>
          <p:cNvSpPr>
            <a:spLocks noGrp="1"/>
          </p:cNvSpPr>
          <p:nvPr>
            <p:ph type="sldNum" sz="quarter" idx="10"/>
          </p:nvPr>
        </p:nvSpPr>
        <p:spPr/>
        <p:txBody>
          <a:bodyPr/>
          <a:lstStyle/>
          <a:p>
            <a:fld id="{F397F911-BA2D-4D4F-B255-8CAB97987100}" type="slidenum">
              <a:rPr lang="en-US" smtClean="0"/>
              <a:pPr/>
              <a:t>14</a:t>
            </a:fld>
            <a:endParaRPr lang="en-US"/>
          </a:p>
        </p:txBody>
      </p:sp>
    </p:spTree>
    <p:extLst>
      <p:ext uri="{BB962C8B-B14F-4D97-AF65-F5344CB8AC3E}">
        <p14:creationId xmlns:p14="http://schemas.microsoft.com/office/powerpoint/2010/main" xmlns="" val="4179468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State that it is </a:t>
            </a:r>
            <a:r>
              <a:rPr lang="en-US" sz="1200" b="1" kern="1200" dirty="0" smtClean="0">
                <a:solidFill>
                  <a:schemeClr val="tx1"/>
                </a:solidFill>
                <a:latin typeface="+mn-lt"/>
                <a:ea typeface="+mn-ea"/>
                <a:cs typeface="+mn-cs"/>
              </a:rPr>
              <a:t>not</a:t>
            </a:r>
            <a:r>
              <a:rPr lang="en-US" sz="1200" kern="1200" dirty="0" smtClean="0">
                <a:solidFill>
                  <a:schemeClr val="tx1"/>
                </a:solidFill>
                <a:latin typeface="+mn-lt"/>
                <a:ea typeface="+mn-ea"/>
                <a:cs typeface="+mn-cs"/>
              </a:rPr>
              <a:t> ethically acceptable for health care workers to refuse to initiate TB treatment because they think a patient will not adhere to treatment  </a:t>
            </a:r>
          </a:p>
          <a:p>
            <a:pPr marL="171450" indent="-171450">
              <a:buFont typeface="Arial" panose="020B0604020202020204" pitchFamily="34" charset="0"/>
              <a:buChar char="•"/>
            </a:pPr>
            <a:r>
              <a:rPr lang="en-ZA" sz="1200" i="1" kern="1200" baseline="0" smtClean="0">
                <a:solidFill>
                  <a:schemeClr val="tx1"/>
                </a:solidFill>
                <a:latin typeface="+mn-lt"/>
                <a:ea typeface="+mn-ea"/>
                <a:cs typeface="+mn-cs"/>
              </a:rPr>
              <a:t>Review </a:t>
            </a:r>
            <a:r>
              <a:rPr lang="en-ZA" sz="1200" i="1" kern="1200" baseline="0" dirty="0" smtClean="0">
                <a:solidFill>
                  <a:schemeClr val="tx1"/>
                </a:solidFill>
                <a:latin typeface="+mn-lt"/>
                <a:ea typeface="+mn-ea"/>
                <a:cs typeface="+mn-cs"/>
              </a:rPr>
              <a:t>slide content</a:t>
            </a:r>
            <a:endParaRPr lang="en-US" sz="1200" i="1"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i="0" strike="noStrike" kern="1200" baseline="0" dirty="0" smtClean="0">
                <a:solidFill>
                  <a:schemeClr val="tx1"/>
                </a:solidFill>
                <a:latin typeface="+mn-lt"/>
                <a:ea typeface="+mn-ea"/>
                <a:cs typeface="+mn-cs"/>
              </a:rPr>
              <a:t>Emphasise that a</a:t>
            </a:r>
            <a:r>
              <a:rPr lang="en-US" sz="1200" i="0" kern="1200" dirty="0" smtClean="0">
                <a:solidFill>
                  <a:schemeClr val="tx1"/>
                </a:solidFill>
                <a:latin typeface="+mn-lt"/>
                <a:ea typeface="+mn-ea"/>
                <a:cs typeface="+mn-cs"/>
              </a:rPr>
              <a:t>ny attempt to predict adherence </a:t>
            </a:r>
            <a:r>
              <a:rPr lang="en-US" sz="1200" kern="1200" dirty="0" smtClean="0">
                <a:solidFill>
                  <a:schemeClr val="tx1"/>
                </a:solidFill>
                <a:latin typeface="+mn-lt"/>
                <a:ea typeface="+mn-ea"/>
                <a:cs typeface="+mn-cs"/>
              </a:rPr>
              <a:t>is likely to be based on inappropriate stereotypes and is inherently unethical</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Denying treatment to individual patients based on predictions about non-adherence should be distinguished from situations in which conditions in a particular setting are inadequate to support a TB programme at all, such as settings in which basic needs of adequate water, food, shelter and sanitation cannot be met</a:t>
            </a:r>
            <a:endParaRPr lang="en-US" dirty="0"/>
          </a:p>
        </p:txBody>
      </p:sp>
      <p:sp>
        <p:nvSpPr>
          <p:cNvPr id="4" name="Slide Number Placeholder 3"/>
          <p:cNvSpPr>
            <a:spLocks noGrp="1"/>
          </p:cNvSpPr>
          <p:nvPr>
            <p:ph type="sldNum" sz="quarter" idx="10"/>
          </p:nvPr>
        </p:nvSpPr>
        <p:spPr/>
        <p:txBody>
          <a:bodyPr/>
          <a:lstStyle/>
          <a:p>
            <a:fld id="{F397F911-BA2D-4D4F-B255-8CAB97987100}" type="slidenum">
              <a:rPr lang="en-US" smtClean="0"/>
              <a:pPr/>
              <a:t>15</a:t>
            </a:fld>
            <a:endParaRPr lang="en-US"/>
          </a:p>
        </p:txBody>
      </p:sp>
    </p:spTree>
    <p:extLst>
      <p:ext uri="{BB962C8B-B14F-4D97-AF65-F5344CB8AC3E}">
        <p14:creationId xmlns:p14="http://schemas.microsoft.com/office/powerpoint/2010/main" xmlns="" val="2935873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smtClean="0">
                <a:solidFill>
                  <a:schemeClr val="tx1"/>
                </a:solidFill>
                <a:latin typeface="+mn-lt"/>
                <a:ea typeface="+mn-ea"/>
                <a:cs typeface="+mn-cs"/>
              </a:rPr>
              <a:t>Review slide content </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Emphasise that the obligation of non-abandonment requires the provision of </a:t>
            </a:r>
            <a:r>
              <a:rPr lang="en-US" sz="1200" i="0" kern="1200" dirty="0" smtClean="0">
                <a:solidFill>
                  <a:schemeClr val="tx1"/>
                </a:solidFill>
                <a:latin typeface="+mn-lt"/>
                <a:ea typeface="+mn-ea"/>
                <a:cs typeface="+mn-cs"/>
              </a:rPr>
              <a:t>both chronic</a:t>
            </a:r>
            <a:r>
              <a:rPr lang="en-US" sz="1200" i="0" kern="1200" baseline="0" dirty="0" smtClean="0">
                <a:solidFill>
                  <a:schemeClr val="tx1"/>
                </a:solidFill>
                <a:latin typeface="+mn-lt"/>
                <a:ea typeface="+mn-ea"/>
                <a:cs typeface="+mn-cs"/>
              </a:rPr>
              <a:t> and terminal </a:t>
            </a:r>
            <a:r>
              <a:rPr lang="en-US" sz="1200" kern="1200" dirty="0" smtClean="0">
                <a:solidFill>
                  <a:schemeClr val="tx1"/>
                </a:solidFill>
                <a:latin typeface="+mn-lt"/>
                <a:ea typeface="+mn-ea"/>
                <a:cs typeface="+mn-cs"/>
              </a:rPr>
              <a:t>palliative care as needed). The fact that curative treatment is not working does not absolve the provider of responsibility for optimising the patient’s comfort and well-being</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State that isolation or detention should only be considered as very last resort</a:t>
            </a:r>
            <a:r>
              <a:rPr lang="en-US" baseline="0" dirty="0" smtClean="0"/>
              <a:t> and will be discussed in detail later in the course</a:t>
            </a:r>
            <a:endParaRPr lang="en-US" dirty="0" smtClean="0"/>
          </a:p>
          <a:p>
            <a:pPr marL="171450" indent="-171450">
              <a:buFont typeface="Arial" panose="020B0604020202020204" pitchFamily="34" charset="0"/>
              <a:buChar cha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397F911-BA2D-4D4F-B255-8CAB97987100}" type="slidenum">
              <a:rPr lang="en-US" smtClean="0"/>
              <a:pPr/>
              <a:t>16</a:t>
            </a:fld>
            <a:endParaRPr lang="en-US"/>
          </a:p>
        </p:txBody>
      </p:sp>
    </p:spTree>
    <p:extLst>
      <p:ext uri="{BB962C8B-B14F-4D97-AF65-F5344CB8AC3E}">
        <p14:creationId xmlns:p14="http://schemas.microsoft.com/office/powerpoint/2010/main" xmlns="" val="2120269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Check if delegates have any questions and address these</a:t>
            </a:r>
          </a:p>
          <a:p>
            <a:pPr marL="171450" indent="-171450">
              <a:buFont typeface="Arial" panose="020B0604020202020204" pitchFamily="34" charset="0"/>
              <a:buChar char="•"/>
            </a:pPr>
            <a:r>
              <a:rPr lang="en-US" dirty="0" smtClean="0"/>
              <a:t>This</a:t>
            </a:r>
            <a:r>
              <a:rPr lang="en-US" baseline="0" dirty="0" smtClean="0"/>
              <a:t> is the end of the module on ‘Supporting Adherence to TB treatment’</a:t>
            </a:r>
          </a:p>
          <a:p>
            <a:pPr marL="171450" indent="-171450">
              <a:buFont typeface="Arial" panose="020B0604020202020204" pitchFamily="34" charset="0"/>
              <a:buChar char="•"/>
            </a:pPr>
            <a:r>
              <a:rPr lang="en-US" baseline="0" dirty="0" smtClean="0"/>
              <a:t>Next, we’ll be focusing on ‘Availability of Drug Susceptibility Testing and Access to MDR- and XDR-TB Treatment’</a:t>
            </a:r>
            <a:endParaRPr lang="en-GB"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17</a:t>
            </a:fld>
            <a:endParaRPr lang="en-US"/>
          </a:p>
        </p:txBody>
      </p:sp>
    </p:spTree>
    <p:extLst>
      <p:ext uri="{BB962C8B-B14F-4D97-AF65-F5344CB8AC3E}">
        <p14:creationId xmlns:p14="http://schemas.microsoft.com/office/powerpoint/2010/main" xmlns="" val="2394594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latin typeface="+mn-lt"/>
                <a:ea typeface="+mn-ea"/>
                <a:cs typeface="+mn-cs"/>
              </a:rPr>
              <a:t>Explain that taking TB medications as prescribed is the most essential aspect of TB treatment</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As discussed</a:t>
            </a:r>
            <a:r>
              <a:rPr lang="en-US" sz="1200" kern="1200" baseline="0" dirty="0" smtClean="0">
                <a:solidFill>
                  <a:schemeClr val="tx1"/>
                </a:solidFill>
                <a:latin typeface="+mn-lt"/>
                <a:ea typeface="+mn-ea"/>
                <a:cs typeface="+mn-cs"/>
              </a:rPr>
              <a:t> previously</a:t>
            </a:r>
            <a:r>
              <a:rPr lang="en-US" sz="1200" kern="1200" dirty="0" smtClean="0">
                <a:solidFill>
                  <a:schemeClr val="tx1"/>
                </a:solidFill>
                <a:latin typeface="+mn-lt"/>
                <a:ea typeface="+mn-ea"/>
                <a:cs typeface="+mn-cs"/>
              </a:rPr>
              <a:t>, adherence to TB treatment:</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protects the patient’s own health </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prevents the further spread of the disease</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prevents the development of drug-resistant strains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kern="1200" dirty="0" smtClean="0">
                <a:solidFill>
                  <a:schemeClr val="tx1"/>
                </a:solidFill>
                <a:latin typeface="+mn-lt"/>
                <a:ea typeface="+mn-ea"/>
                <a:cs typeface="+mn-cs"/>
              </a:rPr>
              <a:t>Review slide content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kern="1200" dirty="0" smtClean="0">
                <a:solidFill>
                  <a:schemeClr val="tx1"/>
                </a:solidFill>
                <a:latin typeface="+mn-lt"/>
                <a:ea typeface="+mn-ea"/>
                <a:cs typeface="+mn-cs"/>
              </a:rPr>
              <a:t>Emphasise the need for partnership between</a:t>
            </a:r>
            <a:r>
              <a:rPr lang="en-US" sz="1200" i="0" kern="1200" baseline="0" dirty="0" smtClean="0">
                <a:solidFill>
                  <a:schemeClr val="tx1"/>
                </a:solidFill>
                <a:latin typeface="+mn-lt"/>
                <a:ea typeface="+mn-ea"/>
                <a:cs typeface="+mn-cs"/>
              </a:rPr>
              <a:t> providers, patients, and others who can assist in ensuring treatment completion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kern="1200" baseline="0" dirty="0" smtClean="0">
                <a:solidFill>
                  <a:schemeClr val="tx1"/>
                </a:solidFill>
                <a:latin typeface="+mn-lt"/>
                <a:ea typeface="+mn-ea"/>
                <a:cs typeface="+mn-cs"/>
              </a:rPr>
              <a:t>In addition to challenges listed on slide, there are also some costs to patients, as discussed previously in module on access to care (transportation etc.)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397F911-BA2D-4D4F-B255-8CAB97987100}" type="slidenum">
              <a:rPr lang="en-US" smtClean="0"/>
              <a:pPr/>
              <a:t>3</a:t>
            </a:fld>
            <a:endParaRPr lang="en-US"/>
          </a:p>
        </p:txBody>
      </p:sp>
    </p:spTree>
    <p:extLst>
      <p:ext uri="{BB962C8B-B14F-4D97-AF65-F5344CB8AC3E}">
        <p14:creationId xmlns:p14="http://schemas.microsoft.com/office/powerpoint/2010/main" xmlns="" val="1855119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Note that this definition was provided earlier, but is important to frame</a:t>
            </a:r>
            <a:r>
              <a:rPr lang="en-US" baseline="0" dirty="0" smtClean="0"/>
              <a:t> the discussion around supporting adherence</a:t>
            </a:r>
          </a:p>
          <a:p>
            <a:pPr marL="171450" indent="-171450">
              <a:buFont typeface="Arial" panose="020B0604020202020204" pitchFamily="34" charset="0"/>
              <a:buChar char="•"/>
            </a:pPr>
            <a:r>
              <a:rPr lang="en-US" baseline="0" dirty="0" smtClean="0"/>
              <a:t>Utilising the approach outlined here, as well as creating a partnership with the patient and others is essential in supporting patient adherence</a:t>
            </a:r>
          </a:p>
          <a:p>
            <a:pPr marL="171450" indent="-171450">
              <a:buFont typeface="Arial" panose="020B0604020202020204" pitchFamily="34" charset="0"/>
              <a:buChar char="•"/>
            </a:pPr>
            <a:r>
              <a:rPr lang="en-US" baseline="0" dirty="0" smtClean="0"/>
              <a:t>Note that some of the strategies discussed in this presentation should be implemented in a patient centered manner </a:t>
            </a:r>
            <a:endParaRPr lang="en-US"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4</a:t>
            </a:fld>
            <a:endParaRPr lang="en-US"/>
          </a:p>
        </p:txBody>
      </p:sp>
    </p:spTree>
    <p:extLst>
      <p:ext uri="{BB962C8B-B14F-4D97-AF65-F5344CB8AC3E}">
        <p14:creationId xmlns:p14="http://schemas.microsoft.com/office/powerpoint/2010/main" xmlns="" val="2490008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1" kern="1200" dirty="0" smtClean="0">
                <a:solidFill>
                  <a:schemeClr val="tx1"/>
                </a:solidFill>
                <a:latin typeface="+mn-lt"/>
                <a:ea typeface="+mn-ea"/>
                <a:cs typeface="+mn-cs"/>
              </a:rPr>
              <a:t>Review</a:t>
            </a:r>
            <a:r>
              <a:rPr lang="en-US" sz="1200" i="1" kern="1200" baseline="0" dirty="0" smtClean="0">
                <a:solidFill>
                  <a:schemeClr val="tx1"/>
                </a:solidFill>
                <a:latin typeface="+mn-lt"/>
                <a:ea typeface="+mn-ea"/>
                <a:cs typeface="+mn-cs"/>
              </a:rPr>
              <a:t> slide content</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Note that there is discussion</a:t>
            </a:r>
            <a:r>
              <a:rPr lang="en-US" sz="1200" kern="1200" baseline="0" dirty="0" smtClean="0">
                <a:solidFill>
                  <a:schemeClr val="tx1"/>
                </a:solidFill>
                <a:latin typeface="+mn-lt"/>
                <a:ea typeface="+mn-ea"/>
                <a:cs typeface="+mn-cs"/>
              </a:rPr>
              <a:t> and debate about this topic, as for diseases such as HIV, DOT is not incorporated</a:t>
            </a:r>
            <a:endParaRPr lang="en-US"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10"/>
          </p:nvPr>
        </p:nvSpPr>
        <p:spPr/>
        <p:txBody>
          <a:bodyPr/>
          <a:lstStyle/>
          <a:p>
            <a:fld id="{F397F911-BA2D-4D4F-B255-8CAB97987100}" type="slidenum">
              <a:rPr lang="en-US" smtClean="0"/>
              <a:pPr/>
              <a:t>5</a:t>
            </a:fld>
            <a:endParaRPr lang="en-US"/>
          </a:p>
        </p:txBody>
      </p:sp>
    </p:spTree>
    <p:extLst>
      <p:ext uri="{BB962C8B-B14F-4D97-AF65-F5344CB8AC3E}">
        <p14:creationId xmlns:p14="http://schemas.microsoft.com/office/powerpoint/2010/main" xmlns="" val="764359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smtClean="0">
                <a:solidFill>
                  <a:schemeClr val="tx1"/>
                </a:solidFill>
                <a:latin typeface="+mn-lt"/>
                <a:ea typeface="+mn-ea"/>
                <a:cs typeface="+mn-cs"/>
              </a:rPr>
              <a:t>Review slide</a:t>
            </a:r>
            <a:r>
              <a:rPr lang="en-US" sz="1200" i="1" kern="1200" baseline="0" dirty="0" smtClean="0">
                <a:solidFill>
                  <a:schemeClr val="tx1"/>
                </a:solidFill>
                <a:latin typeface="+mn-lt"/>
                <a:ea typeface="+mn-ea"/>
                <a:cs typeface="+mn-cs"/>
              </a:rPr>
              <a:t> content </a:t>
            </a:r>
          </a:p>
          <a:p>
            <a:pPr marL="171450" indent="-171450">
              <a:buFont typeface="Arial" panose="020B0604020202020204" pitchFamily="34" charset="0"/>
              <a:buChar char="•"/>
            </a:pPr>
            <a:r>
              <a:rPr lang="en-US" sz="1200" kern="1200" dirty="0" smtClean="0">
                <a:solidFill>
                  <a:schemeClr val="tx1"/>
                </a:solidFill>
                <a:latin typeface="+mn-lt"/>
                <a:ea typeface="+mn-ea"/>
                <a:cs typeface="+mn-cs"/>
              </a:rPr>
              <a:t>Provide</a:t>
            </a:r>
            <a:r>
              <a:rPr lang="en-US" sz="1200" kern="1200" baseline="0" dirty="0" smtClean="0">
                <a:solidFill>
                  <a:schemeClr val="tx1"/>
                </a:solidFill>
                <a:latin typeface="+mn-lt"/>
                <a:ea typeface="+mn-ea"/>
                <a:cs typeface="+mn-cs"/>
              </a:rPr>
              <a:t> examples of these approaches</a:t>
            </a:r>
            <a:r>
              <a:rPr lang="en-US" sz="1200" kern="1200" dirty="0" smtClean="0">
                <a:solidFill>
                  <a:schemeClr val="tx1"/>
                </a:solidFill>
                <a:latin typeface="+mn-lt"/>
                <a:ea typeface="+mn-ea"/>
                <a:cs typeface="+mn-cs"/>
              </a:rPr>
              <a:t>:</a:t>
            </a:r>
          </a:p>
          <a:p>
            <a:pPr marL="628650" lvl="1" indent="-171450">
              <a:buFont typeface="Arial" panose="020B0604020202020204" pitchFamily="34" charset="0"/>
              <a:buChar char="•"/>
            </a:pPr>
            <a:r>
              <a:rPr lang="en-US" sz="1200" strike="noStrike" kern="1200" baseline="0" dirty="0" smtClean="0">
                <a:solidFill>
                  <a:schemeClr val="tx1"/>
                </a:solidFill>
                <a:latin typeface="+mn-lt"/>
                <a:ea typeface="+mn-ea"/>
                <a:cs typeface="+mn-cs"/>
              </a:rPr>
              <a:t>A</a:t>
            </a:r>
            <a:r>
              <a:rPr lang="en-US" sz="1200" kern="1200" dirty="0" smtClean="0">
                <a:solidFill>
                  <a:schemeClr val="tx1"/>
                </a:solidFill>
                <a:latin typeface="+mn-lt"/>
                <a:ea typeface="+mn-ea"/>
                <a:cs typeface="+mn-cs"/>
              </a:rPr>
              <a:t>void</a:t>
            </a:r>
            <a:r>
              <a:rPr lang="en-US" sz="1200" i="0" kern="1200" dirty="0" smtClean="0">
                <a:solidFill>
                  <a:schemeClr val="tx1"/>
                </a:solidFill>
                <a:latin typeface="+mn-lt"/>
                <a:ea typeface="+mn-ea"/>
                <a:cs typeface="+mn-cs"/>
              </a:rPr>
              <a:t>ing</a:t>
            </a:r>
            <a:r>
              <a:rPr lang="en-US" sz="1200" kern="1200" dirty="0" smtClean="0">
                <a:solidFill>
                  <a:schemeClr val="tx1"/>
                </a:solidFill>
                <a:latin typeface="+mn-lt"/>
                <a:ea typeface="+mn-ea"/>
                <a:cs typeface="+mn-cs"/>
              </a:rPr>
              <a:t> the stigmatisation of patients, for example, through community education about TB;</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Giving patients choices about who will observe them (and where); the person chosen to do the observation must assume responsibility to ensure that the therapy is completed or, if it is not, to notify the patient’s health-care provider;</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Clearly explaining what will happen if the patient is non-adherent (e.g. defaulter tracing);</a:t>
            </a: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Implementing mechanisms to promote early detection and proper management of side-effects</a:t>
            </a:r>
          </a:p>
          <a:p>
            <a:pPr marL="171450" indent="-171450">
              <a:buFont typeface="Arial" panose="020B0604020202020204" pitchFamily="34" charset="0"/>
              <a:buChar char="•"/>
            </a:pPr>
            <a:r>
              <a:rPr lang="en-US" sz="1200" b="1" kern="1200" dirty="0" smtClean="0">
                <a:solidFill>
                  <a:schemeClr val="tx1"/>
                </a:solidFill>
                <a:latin typeface="+mn-lt"/>
                <a:ea typeface="+mn-ea"/>
                <a:cs typeface="+mn-cs"/>
              </a:rPr>
              <a:t>Directly observed therapy should be seen as a process for providing support, motivation, and understanding to patients. It is a necessary part of TB care, but is not intended to be a method for ‘forcing ‘patients to do something against their will</a:t>
            </a:r>
            <a:endParaRPr lang="en-US" b="1" dirty="0"/>
          </a:p>
        </p:txBody>
      </p:sp>
      <p:sp>
        <p:nvSpPr>
          <p:cNvPr id="4" name="Slide Number Placeholder 3"/>
          <p:cNvSpPr>
            <a:spLocks noGrp="1"/>
          </p:cNvSpPr>
          <p:nvPr>
            <p:ph type="sldNum" sz="quarter" idx="10"/>
          </p:nvPr>
        </p:nvSpPr>
        <p:spPr/>
        <p:txBody>
          <a:bodyPr/>
          <a:lstStyle/>
          <a:p>
            <a:fld id="{F397F911-BA2D-4D4F-B255-8CAB97987100}" type="slidenum">
              <a:rPr lang="en-US" smtClean="0"/>
              <a:pPr/>
              <a:t>6</a:t>
            </a:fld>
            <a:endParaRPr lang="en-US"/>
          </a:p>
        </p:txBody>
      </p:sp>
    </p:spTree>
    <p:extLst>
      <p:ext uri="{BB962C8B-B14F-4D97-AF65-F5344CB8AC3E}">
        <p14:creationId xmlns:p14="http://schemas.microsoft.com/office/powerpoint/2010/main" xmlns="" val="764359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smtClean="0">
                <a:solidFill>
                  <a:schemeClr val="tx1"/>
                </a:solidFill>
                <a:latin typeface="+mn-lt"/>
                <a:ea typeface="+mn-ea"/>
                <a:cs typeface="+mn-cs"/>
              </a:rPr>
              <a:t>Review</a:t>
            </a:r>
            <a:r>
              <a:rPr lang="en-US" sz="1200" i="1" kern="1200" baseline="0" dirty="0" smtClean="0">
                <a:solidFill>
                  <a:schemeClr val="tx1"/>
                </a:solidFill>
                <a:latin typeface="+mn-lt"/>
                <a:ea typeface="+mn-ea"/>
                <a:cs typeface="+mn-cs"/>
              </a:rPr>
              <a:t> slide content</a:t>
            </a:r>
          </a:p>
        </p:txBody>
      </p:sp>
      <p:sp>
        <p:nvSpPr>
          <p:cNvPr id="4" name="Slide Number Placeholder 3"/>
          <p:cNvSpPr>
            <a:spLocks noGrp="1"/>
          </p:cNvSpPr>
          <p:nvPr>
            <p:ph type="sldNum" sz="quarter" idx="10"/>
          </p:nvPr>
        </p:nvSpPr>
        <p:spPr/>
        <p:txBody>
          <a:bodyPr/>
          <a:lstStyle/>
          <a:p>
            <a:fld id="{F397F911-BA2D-4D4F-B255-8CAB97987100}" type="slidenum">
              <a:rPr lang="en-US" smtClean="0"/>
              <a:pPr/>
              <a:t>7</a:t>
            </a:fld>
            <a:endParaRPr lang="en-US"/>
          </a:p>
        </p:txBody>
      </p:sp>
    </p:spTree>
    <p:extLst>
      <p:ext uri="{BB962C8B-B14F-4D97-AF65-F5344CB8AC3E}">
        <p14:creationId xmlns:p14="http://schemas.microsoft.com/office/powerpoint/2010/main" xmlns="" val="609926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altLang="ja-JP" sz="1200" i="1" kern="1200" dirty="0" smtClean="0">
                <a:solidFill>
                  <a:schemeClr val="tx1"/>
                </a:solidFill>
                <a:latin typeface="+mn-lt"/>
                <a:ea typeface="+mn-ea"/>
                <a:cs typeface="+mn-cs"/>
              </a:rPr>
              <a:t>Review slide</a:t>
            </a:r>
            <a:r>
              <a:rPr lang="en-ZA" altLang="ja-JP" sz="1200" i="1" kern="1200" baseline="0" dirty="0" smtClean="0">
                <a:solidFill>
                  <a:schemeClr val="tx1"/>
                </a:solidFill>
                <a:latin typeface="+mn-lt"/>
                <a:ea typeface="+mn-ea"/>
                <a:cs typeface="+mn-cs"/>
              </a:rPr>
              <a:t> content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effectLst/>
              </a:rPr>
              <a:t>Emphasise</a:t>
            </a:r>
            <a:r>
              <a:rPr lang="en-US" baseline="0" dirty="0" smtClean="0">
                <a:effectLst/>
              </a:rPr>
              <a:t> that the impacts of social determinant such as poverty may make it difficult to compete a full course of treatment (e/.g need to work to provide for family . Enablers can help to counter this by providing food or  meeting other needs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effectLst/>
              </a:rPr>
              <a:t>Note that enablers should be considered carefully in light of ethics: Rather than providing a meal to mothers at the clinic, provision of a food basket will allow her to provide food for her children and family as well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smtClean="0">
                <a:effectLst/>
              </a:rPr>
              <a:t>Note </a:t>
            </a:r>
            <a:r>
              <a:rPr lang="en-US" baseline="0" dirty="0" smtClean="0">
                <a:effectLst/>
              </a:rPr>
              <a:t>that le</a:t>
            </a:r>
            <a:r>
              <a:rPr lang="en-US" dirty="0" smtClean="0">
                <a:effectLst/>
              </a:rPr>
              <a:t>arning as much as possible about patients will help to identify their needs and interests and better motivate them to complete treatment. </a:t>
            </a:r>
            <a:r>
              <a:rPr lang="en-US" i="0" dirty="0" smtClean="0">
                <a:effectLst/>
              </a:rPr>
              <a:t>This can</a:t>
            </a:r>
            <a:r>
              <a:rPr lang="en-US" i="0" baseline="0" dirty="0" smtClean="0">
                <a:effectLst/>
              </a:rPr>
              <a:t> help to  identify </a:t>
            </a:r>
            <a:r>
              <a:rPr lang="en-US" sz="1200" i="0" kern="1200" baseline="0" dirty="0" smtClean="0">
                <a:solidFill>
                  <a:schemeClr val="tx1"/>
                </a:solidFill>
                <a:latin typeface="+mn-lt"/>
                <a:ea typeface="+mn-ea"/>
                <a:cs typeface="+mn-cs"/>
              </a:rPr>
              <a:t>personalised items, which will be of value to the patient</a:t>
            </a:r>
            <a:endParaRPr lang="en-US" sz="1200" strike="sng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397F911-BA2D-4D4F-B255-8CAB97987100}" type="slidenum">
              <a:rPr lang="en-US" smtClean="0"/>
              <a:pPr/>
              <a:t>8</a:t>
            </a:fld>
            <a:endParaRPr lang="en-US"/>
          </a:p>
        </p:txBody>
      </p:sp>
    </p:spTree>
    <p:extLst>
      <p:ext uri="{BB962C8B-B14F-4D97-AF65-F5344CB8AC3E}">
        <p14:creationId xmlns:p14="http://schemas.microsoft.com/office/powerpoint/2010/main" xmlns="" val="1955971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altLang="ja-JP" sz="1200" i="1" kern="1200" dirty="0" smtClean="0">
                <a:solidFill>
                  <a:schemeClr val="tx1"/>
                </a:solidFill>
                <a:latin typeface="+mn-lt"/>
                <a:ea typeface="+mn-ea"/>
                <a:cs typeface="+mn-cs"/>
              </a:rPr>
              <a:t>Review slide</a:t>
            </a:r>
            <a:r>
              <a:rPr lang="en-ZA" altLang="ja-JP" sz="1200" i="1" kern="1200" baseline="0" dirty="0" smtClean="0">
                <a:solidFill>
                  <a:schemeClr val="tx1"/>
                </a:solidFill>
                <a:latin typeface="+mn-lt"/>
                <a:ea typeface="+mn-ea"/>
                <a:cs typeface="+mn-cs"/>
              </a:rPr>
              <a:t> content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effectLst/>
              </a:rPr>
              <a:t>Emphasise</a:t>
            </a:r>
            <a:r>
              <a:rPr lang="en-US" baseline="0" dirty="0" smtClean="0">
                <a:effectLst/>
              </a:rPr>
              <a:t> that the impacts of social determinant such as poverty may make it difficult to compete a full course of treatment (e/.g need to work to provide for</a:t>
            </a:r>
            <a:endParaRPr lang="en-US" sz="1200" strike="sng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397F911-BA2D-4D4F-B255-8CAB97987100}" type="slidenum">
              <a:rPr lang="en-US" smtClean="0"/>
              <a:pPr/>
              <a:t>9</a:t>
            </a:fld>
            <a:endParaRPr lang="en-US"/>
          </a:p>
        </p:txBody>
      </p:sp>
    </p:spTree>
    <p:extLst>
      <p:ext uri="{BB962C8B-B14F-4D97-AF65-F5344CB8AC3E}">
        <p14:creationId xmlns:p14="http://schemas.microsoft.com/office/powerpoint/2010/main" xmlns="" val="1955971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45307">
              <a:buFont typeface="Arial" panose="020B0604020202020204" pitchFamily="34" charset="0"/>
              <a:buChar char="•"/>
              <a:defRPr/>
            </a:pPr>
            <a:r>
              <a:rPr lang="en-US" dirty="0" smtClean="0"/>
              <a:t>This is a plenary discussion, in which all delegates</a:t>
            </a:r>
            <a:r>
              <a:rPr lang="en-US" baseline="0" dirty="0" smtClean="0"/>
              <a:t> participate </a:t>
            </a:r>
            <a:r>
              <a:rPr lang="en-US" dirty="0" smtClean="0"/>
              <a:t>  </a:t>
            </a:r>
          </a:p>
          <a:p>
            <a:pPr marL="171450" marR="0" lvl="0" indent="-171450" algn="l" defTabSz="945307"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Refer to the Facilitator Notes for background for this discussion</a:t>
            </a:r>
          </a:p>
          <a:p>
            <a:pPr marL="171450" indent="-171450" defTabSz="945307">
              <a:buFont typeface="Arial" panose="020B0604020202020204" pitchFamily="34" charset="0"/>
              <a:buChar char="•"/>
              <a:defRPr/>
            </a:pPr>
            <a:r>
              <a:rPr lang="en-US" dirty="0" smtClean="0"/>
              <a:t>Assign 10-15 minutes for the discussion </a:t>
            </a:r>
          </a:p>
          <a:p>
            <a:pPr marL="171450" indent="-171450" defTabSz="945307">
              <a:buFont typeface="Arial" panose="020B0604020202020204" pitchFamily="34" charset="0"/>
              <a:buChar char="•"/>
              <a:defRPr/>
            </a:pPr>
            <a:r>
              <a:rPr lang="en-GB" dirty="0" smtClean="0"/>
              <a:t>Ask that they answer</a:t>
            </a:r>
            <a:r>
              <a:rPr lang="en-GB" baseline="0" dirty="0" smtClean="0"/>
              <a:t> the question, based on their experience</a:t>
            </a:r>
          </a:p>
          <a:p>
            <a:pPr marL="171450" marR="0" indent="-171450" algn="l" defTabSz="945307"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Remind delegates that there are no right or wrong answers</a:t>
            </a:r>
            <a:r>
              <a:rPr lang="en-GB" sz="1200" kern="1200" baseline="0" dirty="0" smtClean="0">
                <a:solidFill>
                  <a:schemeClr val="tx1"/>
                </a:solidFill>
                <a:effectLst/>
                <a:latin typeface="+mn-lt"/>
                <a:ea typeface="+mn-ea"/>
                <a:cs typeface="+mn-cs"/>
              </a:rPr>
              <a:t> and that all views and opinions should be respected</a:t>
            </a:r>
            <a:endParaRPr lang="en-ZA" baseline="0" dirty="0" smtClean="0"/>
          </a:p>
          <a:p>
            <a:pPr marL="171450" indent="-171450" defTabSz="945307">
              <a:buFont typeface="Arial" panose="020B0604020202020204" pitchFamily="34" charset="0"/>
              <a:buChar char="•"/>
              <a:defRPr/>
            </a:pPr>
            <a:r>
              <a:rPr lang="en-US" baseline="0" dirty="0" smtClean="0"/>
              <a:t>Record responses on a flipchart </a:t>
            </a:r>
          </a:p>
          <a:p>
            <a:pPr marL="171450" marR="0" indent="-171450" algn="l" defTabSz="945307"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smtClean="0"/>
              <a:t>At the end, summarise the discussion and point out areas of convergence and divergence with the lesson content and hand out the </a:t>
            </a:r>
            <a:r>
              <a:rPr lang="en-GB" sz="1200" kern="1200" dirty="0" smtClean="0">
                <a:solidFill>
                  <a:schemeClr val="tx1"/>
                </a:solidFill>
                <a:effectLst/>
                <a:latin typeface="+mn-lt"/>
                <a:ea typeface="+mn-ea"/>
                <a:cs typeface="+mn-cs"/>
              </a:rPr>
              <a:t>Supporting Adherence to TB treatment: Plenary Discussion Delegate Hand-out</a:t>
            </a:r>
            <a:r>
              <a:rPr lang="en-GB" dirty="0" smtClean="0"/>
              <a:t> </a:t>
            </a:r>
          </a:p>
          <a:p>
            <a:pPr marL="171450" indent="-171450" defTabSz="945307">
              <a:buFont typeface="Arial" panose="020B0604020202020204" pitchFamily="34" charset="0"/>
              <a:buChar char="•"/>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97F911-BA2D-4D4F-B255-8CAB97987100}" type="slidenum">
              <a:rPr lang="en-US" smtClean="0"/>
              <a:pPr/>
              <a:t>10</a:t>
            </a:fld>
            <a:endParaRPr lang="en-US"/>
          </a:p>
        </p:txBody>
      </p:sp>
    </p:spTree>
    <p:extLst>
      <p:ext uri="{BB962C8B-B14F-4D97-AF65-F5344CB8AC3E}">
        <p14:creationId xmlns:p14="http://schemas.microsoft.com/office/powerpoint/2010/main" xmlns="" val="3404861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p14="http://schemas.microsoft.com/office/powerpoint/2010/main" xmlns=""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a:p>
        </p:txBody>
      </p:sp>
    </p:spTree>
    <p:extLst>
      <p:ext uri="{BB962C8B-B14F-4D97-AF65-F5344CB8AC3E}">
        <p14:creationId xmlns:p14="http://schemas.microsoft.com/office/powerpoint/2010/main" xmlns=""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a:p>
        </p:txBody>
      </p:sp>
    </p:spTree>
    <p:extLst>
      <p:ext uri="{BB962C8B-B14F-4D97-AF65-F5344CB8AC3E}">
        <p14:creationId xmlns:p14="http://schemas.microsoft.com/office/powerpoint/2010/main" xmlns="" val="20118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Tree>
    <p:extLst>
      <p:ext uri="{BB962C8B-B14F-4D97-AF65-F5344CB8AC3E}">
        <p14:creationId xmlns:p14="http://schemas.microsoft.com/office/powerpoint/2010/main" xmlns=""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a:p>
        </p:txBody>
      </p:sp>
    </p:spTree>
    <p:extLst>
      <p:ext uri="{BB962C8B-B14F-4D97-AF65-F5344CB8AC3E}">
        <p14:creationId xmlns:p14="http://schemas.microsoft.com/office/powerpoint/2010/main" xmlns=""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a:p>
        </p:txBody>
      </p:sp>
    </p:spTree>
    <p:extLst>
      <p:ext uri="{BB962C8B-B14F-4D97-AF65-F5344CB8AC3E}">
        <p14:creationId xmlns:p14="http://schemas.microsoft.com/office/powerpoint/2010/main" xmlns=""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a:p>
        </p:txBody>
      </p:sp>
    </p:spTree>
    <p:extLst>
      <p:ext uri="{BB962C8B-B14F-4D97-AF65-F5344CB8AC3E}">
        <p14:creationId xmlns:p14="http://schemas.microsoft.com/office/powerpoint/2010/main" xmlns=""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a:p>
        </p:txBody>
      </p:sp>
    </p:spTree>
    <p:extLst>
      <p:ext uri="{BB962C8B-B14F-4D97-AF65-F5344CB8AC3E}">
        <p14:creationId xmlns:p14="http://schemas.microsoft.com/office/powerpoint/2010/main" xmlns=""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a:p>
        </p:txBody>
      </p:sp>
    </p:spTree>
    <p:extLst>
      <p:ext uri="{BB962C8B-B14F-4D97-AF65-F5344CB8AC3E}">
        <p14:creationId xmlns:p14="http://schemas.microsoft.com/office/powerpoint/2010/main" xmlns=""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a:p>
        </p:txBody>
      </p:sp>
    </p:spTree>
    <p:extLst>
      <p:ext uri="{BB962C8B-B14F-4D97-AF65-F5344CB8AC3E}">
        <p14:creationId xmlns:p14="http://schemas.microsoft.com/office/powerpoint/2010/main" xmlns=""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a:p>
        </p:txBody>
      </p:sp>
    </p:spTree>
    <p:extLst>
      <p:ext uri="{BB962C8B-B14F-4D97-AF65-F5344CB8AC3E}">
        <p14:creationId xmlns:p14="http://schemas.microsoft.com/office/powerpoint/2010/main" xmlns=""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20pt </a:t>
            </a:r>
            <a:r>
              <a:rPr lang="en-US" dirty="0" err="1" smtClean="0"/>
              <a:t>arial</a:t>
            </a:r>
            <a:r>
              <a:rPr lang="en-US" dirty="0" smtClean="0"/>
              <a:t> bold)</a:t>
            </a:r>
          </a:p>
          <a:p>
            <a:pPr lvl="1"/>
            <a:r>
              <a:rPr lang="en-US" dirty="0" smtClean="0"/>
              <a:t>Second level (Second level bullet 20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a:solidFill>
                <a:srgbClr val="000000"/>
              </a:solidFill>
              <a:latin typeface="Times New Roman" charset="0"/>
              <a:ea typeface="MS PGothic" charset="0"/>
              <a:cs typeface="MS PGothic" charset="0"/>
            </a:endParaRPr>
          </a:p>
        </p:txBody>
      </p:sp>
      <p:sp>
        <p:nvSpPr>
          <p:cNvPr id="8" name="Text Box 7"/>
          <p:cNvSpPr txBox="1">
            <a:spLocks noChangeArrowheads="1"/>
          </p:cNvSpPr>
          <p:nvPr userDrawn="1"/>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p14="http://schemas.microsoft.com/office/powerpoint/2010/main" xmlns=""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4.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1600200" y="3130062"/>
            <a:ext cx="6488722" cy="954107"/>
          </a:xfrm>
          <a:prstGeom prst="rect">
            <a:avLst/>
          </a:prstGeom>
          <a:noFill/>
        </p:spPr>
        <p:txBody>
          <a:bodyPr wrap="square" rtlCol="0" anchor="ctr">
            <a:spAutoFit/>
          </a:bodyPr>
          <a:lstStyle/>
          <a:p>
            <a:pPr algn="ctr"/>
            <a:r>
              <a:rPr lang="en-US" sz="2800" b="1" cap="all" smtClean="0">
                <a:solidFill>
                  <a:schemeClr val="accent2">
                    <a:lumMod val="75000"/>
                  </a:schemeClr>
                </a:solidFill>
              </a:rPr>
              <a:t>MODULE 6: </a:t>
            </a:r>
            <a:r>
              <a:rPr lang="en-US" sz="2800" b="1" cap="all" dirty="0" smtClean="0">
                <a:solidFill>
                  <a:schemeClr val="accent2">
                    <a:lumMod val="75000"/>
                  </a:schemeClr>
                </a:solidFill>
              </a:rPr>
              <a:t>Supporting adherence to TB Treatment</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782" y="108701"/>
            <a:ext cx="8094218" cy="874394"/>
          </a:xfrm>
        </p:spPr>
        <p:txBody>
          <a:bodyPr/>
          <a:lstStyle/>
          <a:p>
            <a:r>
              <a:rPr lang="en-ZA" dirty="0" smtClean="0"/>
              <a:t>Let’s discuss incentives and enablers …….</a:t>
            </a:r>
            <a:endParaRPr lang="en-US" dirty="0"/>
          </a:p>
        </p:txBody>
      </p:sp>
      <p:sp>
        <p:nvSpPr>
          <p:cNvPr id="13" name="Content Placeholder 12"/>
          <p:cNvSpPr>
            <a:spLocks noGrp="1"/>
          </p:cNvSpPr>
          <p:nvPr>
            <p:ph idx="1"/>
          </p:nvPr>
        </p:nvSpPr>
        <p:spPr>
          <a:xfrm>
            <a:off x="628650" y="2575434"/>
            <a:ext cx="7886700" cy="2545206"/>
          </a:xfrm>
        </p:spPr>
        <p:style>
          <a:lnRef idx="0">
            <a:schemeClr val="accent2"/>
          </a:lnRef>
          <a:fillRef idx="3">
            <a:schemeClr val="accent2"/>
          </a:fillRef>
          <a:effectRef idx="3">
            <a:schemeClr val="accent2"/>
          </a:effectRef>
          <a:fontRef idx="minor">
            <a:schemeClr val="lt1"/>
          </a:fontRef>
        </p:style>
        <p:txBody>
          <a:bodyPr/>
          <a:lstStyle/>
          <a:p>
            <a:pPr>
              <a:spcAft>
                <a:spcPts val="600"/>
              </a:spcAft>
              <a:buFont typeface="Arial" panose="020B0604020202020204" pitchFamily="34" charset="0"/>
              <a:buChar char="•"/>
            </a:pPr>
            <a:r>
              <a:rPr lang="en-GB" dirty="0"/>
              <a:t>What, if any </a:t>
            </a:r>
            <a:r>
              <a:rPr lang="en-GB" dirty="0" smtClean="0"/>
              <a:t>enablers or incentives </a:t>
            </a:r>
            <a:r>
              <a:rPr lang="en-GB" dirty="0"/>
              <a:t>have you employed to encourage adherence?  </a:t>
            </a:r>
          </a:p>
          <a:p>
            <a:pPr>
              <a:buFont typeface="Arial" panose="020B0604020202020204" pitchFamily="34" charset="0"/>
              <a:buChar char="•"/>
            </a:pPr>
            <a:r>
              <a:rPr lang="en-GB" dirty="0" smtClean="0"/>
              <a:t>For </a:t>
            </a:r>
            <a:r>
              <a:rPr lang="en-GB" dirty="0"/>
              <a:t>each of these, what are the trust or ethical concerns identified, and how can these be managed?</a:t>
            </a:r>
            <a:endParaRPr lang="en-US" dirty="0"/>
          </a:p>
        </p:txBody>
      </p:sp>
      <p:sp>
        <p:nvSpPr>
          <p:cNvPr id="3" name="Slide Number Placeholder 2"/>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10</a:t>
            </a:fld>
            <a:endParaRPr lang="en-US"/>
          </a:p>
        </p:txBody>
      </p:sp>
      <p:sp>
        <p:nvSpPr>
          <p:cNvPr id="6" name="TextBox 5"/>
          <p:cNvSpPr txBox="1"/>
          <p:nvPr/>
        </p:nvSpPr>
        <p:spPr>
          <a:xfrm>
            <a:off x="355758" y="1027907"/>
            <a:ext cx="2184242" cy="584775"/>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smtClean="0">
                <a:solidFill>
                  <a:srgbClr val="00B0F0"/>
                </a:solidFill>
                <a:latin typeface="Ben's Handwriting" panose="02000603000000000000" pitchFamily="2" charset="0"/>
              </a:rPr>
              <a:t>PLENARY</a:t>
            </a:r>
            <a:endParaRPr lang="en-GB" sz="3200" b="1" dirty="0">
              <a:solidFill>
                <a:srgbClr val="00B0F0"/>
              </a:solidFill>
              <a:latin typeface="Ben's Handwriting" panose="02000603000000000000" pitchFamily="2" charset="0"/>
            </a:endParaRPr>
          </a:p>
        </p:txBody>
      </p:sp>
    </p:spTree>
    <p:custDataLst>
      <p:tags r:id="rId1"/>
    </p:custDataLst>
    <p:extLst>
      <p:ext uri="{BB962C8B-B14F-4D97-AF65-F5344CB8AC3E}">
        <p14:creationId xmlns:p14="http://schemas.microsoft.com/office/powerpoint/2010/main" xmlns="" val="3024803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Use of incentives for completing treatment: Summary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25013824"/>
              </p:ext>
            </p:extLst>
          </p:nvPr>
        </p:nvGraphicFramePr>
        <p:xfrm>
          <a:off x="457200" y="1579965"/>
          <a:ext cx="8058150" cy="4572000"/>
        </p:xfrm>
        <a:graphic>
          <a:graphicData uri="http://schemas.openxmlformats.org/drawingml/2006/table">
            <a:tbl>
              <a:tblPr firstRow="1" bandRow="1">
                <a:tableStyleId>{5C22544A-7EE6-4342-B048-85BDC9FD1C3A}</a:tableStyleId>
              </a:tblPr>
              <a:tblGrid>
                <a:gridCol w="3551072"/>
                <a:gridCol w="4507078"/>
              </a:tblGrid>
              <a:tr h="365760">
                <a:tc>
                  <a:txBody>
                    <a:bodyPr/>
                    <a:lstStyle/>
                    <a:p>
                      <a:r>
                        <a:rPr lang="en-ZA" dirty="0" smtClean="0">
                          <a:solidFill>
                            <a:schemeClr val="accent6">
                              <a:lumMod val="75000"/>
                            </a:schemeClr>
                          </a:solidFill>
                        </a:rPr>
                        <a:t>Benefits</a:t>
                      </a:r>
                      <a:endParaRPr lang="en-US" dirty="0">
                        <a:solidFill>
                          <a:schemeClr val="accent6">
                            <a:lumMod val="75000"/>
                          </a:schemeClr>
                        </a:solidFill>
                      </a:endParaRPr>
                    </a:p>
                  </a:txBody>
                  <a:tcPr marL="68580" marR="68580"/>
                </a:tc>
                <a:tc>
                  <a:txBody>
                    <a:bodyPr/>
                    <a:lstStyle/>
                    <a:p>
                      <a:r>
                        <a:rPr lang="en-ZA" dirty="0" smtClean="0">
                          <a:solidFill>
                            <a:schemeClr val="accent6">
                              <a:lumMod val="75000"/>
                            </a:schemeClr>
                          </a:solidFill>
                        </a:rPr>
                        <a:t>Risks</a:t>
                      </a:r>
                      <a:endParaRPr lang="en-US" dirty="0">
                        <a:solidFill>
                          <a:schemeClr val="accent6">
                            <a:lumMod val="75000"/>
                          </a:schemeClr>
                        </a:solidFill>
                      </a:endParaRPr>
                    </a:p>
                  </a:txBody>
                  <a:tcPr marL="68580" marR="68580"/>
                </a:tc>
              </a:tr>
              <a:tr h="1188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t>Society</a:t>
                      </a:r>
                      <a:r>
                        <a:rPr lang="en-US" sz="1800" kern="1200" baseline="0" dirty="0" smtClean="0"/>
                        <a:t> </a:t>
                      </a:r>
                      <a:r>
                        <a:rPr lang="en-US" sz="1800" kern="1200" dirty="0" smtClean="0"/>
                        <a:t>provide something in return for individual</a:t>
                      </a:r>
                      <a:r>
                        <a:rPr lang="en-US" sz="1800" kern="1200" baseline="0" dirty="0" smtClean="0"/>
                        <a:t> who accepts burden for benefit of community (ethical</a:t>
                      </a:r>
                      <a:r>
                        <a:rPr lang="en-US" sz="1800" kern="1200" dirty="0" smtClean="0"/>
                        <a:t> principle of reciprocity)</a:t>
                      </a:r>
                      <a:endParaRPr lang="en-US" dirty="0" smtClean="0"/>
                    </a:p>
                  </a:txBody>
                  <a:tcPr marL="68580" marR="68580"/>
                </a:tc>
                <a:tc>
                  <a:txBody>
                    <a:bodyPr/>
                    <a:lstStyle/>
                    <a:p>
                      <a:r>
                        <a:rPr lang="en-US" sz="1800" kern="1200" dirty="0" smtClean="0"/>
                        <a:t>Could</a:t>
                      </a:r>
                      <a:r>
                        <a:rPr lang="en-US" sz="1800" kern="1200" baseline="0" dirty="0" smtClean="0"/>
                        <a:t> seem  </a:t>
                      </a:r>
                      <a:r>
                        <a:rPr lang="en-US" sz="1800" kern="1200" dirty="0" smtClean="0"/>
                        <a:t>inappropriate, even insulting, attempt to buy the patient’s cooperation</a:t>
                      </a:r>
                    </a:p>
                  </a:txBody>
                  <a:tcPr marL="68580" marR="68580"/>
                </a:tc>
              </a:tr>
              <a:tr h="1188720">
                <a:tc>
                  <a:txBody>
                    <a:bodyPr/>
                    <a:lstStyle/>
                    <a:p>
                      <a:endParaRPr lang="en-US" dirty="0"/>
                    </a:p>
                  </a:txBody>
                  <a:tcPr marL="68580" marR="68580"/>
                </a:tc>
                <a:tc>
                  <a:txBody>
                    <a:bodyPr/>
                    <a:lstStyle/>
                    <a:p>
                      <a:r>
                        <a:rPr lang="en-US" sz="1800" kern="1200" dirty="0" smtClean="0"/>
                        <a:t>May overlook broader, and ultimately more valuable efforts to address root causes of non-adherence]</a:t>
                      </a:r>
                    </a:p>
                    <a:p>
                      <a:endParaRPr lang="en-US" dirty="0"/>
                    </a:p>
                  </a:txBody>
                  <a:tcPr marL="68580" marR="68580"/>
                </a:tc>
              </a:tr>
              <a:tr h="914400">
                <a:tc>
                  <a:txBody>
                    <a:bodyPr/>
                    <a:lstStyle/>
                    <a:p>
                      <a:endParaRPr lang="en-US" dirty="0"/>
                    </a:p>
                  </a:txBody>
                  <a:tcPr marL="68580" marR="68580"/>
                </a:tc>
                <a:tc>
                  <a:txBody>
                    <a:bodyPr/>
                    <a:lstStyle/>
                    <a:p>
                      <a:r>
                        <a:rPr lang="en-US" sz="1800" kern="1200" dirty="0" smtClean="0"/>
                        <a:t>May</a:t>
                      </a:r>
                      <a:r>
                        <a:rPr lang="en-US" sz="1800" kern="1200" baseline="0" dirty="0" smtClean="0"/>
                        <a:t> u</a:t>
                      </a:r>
                      <a:r>
                        <a:rPr lang="en-US" sz="1800" kern="1200" dirty="0" smtClean="0"/>
                        <a:t>ndermine important efforts in other areas of public health</a:t>
                      </a:r>
                    </a:p>
                    <a:p>
                      <a:endParaRPr lang="en-US" dirty="0"/>
                    </a:p>
                  </a:txBody>
                  <a:tcPr marL="68580" marR="68580"/>
                </a:tc>
              </a:tr>
              <a:tr h="914400">
                <a:tc>
                  <a:txBody>
                    <a:bodyPr/>
                    <a:lstStyle/>
                    <a:p>
                      <a:endParaRPr lang="en-US" dirty="0"/>
                    </a:p>
                  </a:txBody>
                  <a:tcPr marL="68580" marR="68580"/>
                </a:tc>
                <a:tc>
                  <a:txBody>
                    <a:bodyPr/>
                    <a:lstStyle/>
                    <a:p>
                      <a:r>
                        <a:rPr lang="en-ZA" sz="1800" kern="1200" dirty="0" smtClean="0"/>
                        <a:t>May prevent full</a:t>
                      </a:r>
                      <a:r>
                        <a:rPr lang="en-ZA" sz="1800" kern="1200" baseline="0" dirty="0" smtClean="0"/>
                        <a:t> disclosure of patient concerns, issues due to fear of losing incentives</a:t>
                      </a:r>
                      <a:endParaRPr lang="en-US" dirty="0"/>
                    </a:p>
                  </a:txBody>
                  <a:tcPr marL="68580" marR="68580"/>
                </a:tc>
              </a:tr>
            </a:tbl>
          </a:graphicData>
        </a:graphic>
      </p:graphicFrame>
      <p:sp>
        <p:nvSpPr>
          <p:cNvPr id="7" name="Rounded Rectangle 6"/>
          <p:cNvSpPr/>
          <p:nvPr/>
        </p:nvSpPr>
        <p:spPr>
          <a:xfrm>
            <a:off x="457200" y="3317358"/>
            <a:ext cx="3370521" cy="303899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ZA" sz="2400" dirty="0" smtClean="0">
                <a:solidFill>
                  <a:schemeClr val="tx1"/>
                </a:solidFill>
              </a:rPr>
              <a:t>Provision of incentives should be based on:</a:t>
            </a:r>
          </a:p>
          <a:p>
            <a:pPr marL="342900" indent="-342900">
              <a:buFont typeface="Arial" panose="020B0604020202020204" pitchFamily="34" charset="0"/>
              <a:buChar char="•"/>
            </a:pPr>
            <a:r>
              <a:rPr lang="en-ZA" sz="2400" dirty="0" smtClean="0">
                <a:solidFill>
                  <a:schemeClr val="tx1"/>
                </a:solidFill>
              </a:rPr>
              <a:t>Expected efficacy of practice</a:t>
            </a:r>
          </a:p>
          <a:p>
            <a:pPr marL="342900" indent="-342900">
              <a:buFont typeface="Arial" panose="020B0604020202020204" pitchFamily="34" charset="0"/>
              <a:buChar char="•"/>
            </a:pPr>
            <a:r>
              <a:rPr lang="en-ZA" sz="2400" dirty="0" smtClean="0">
                <a:solidFill>
                  <a:schemeClr val="tx1"/>
                </a:solidFill>
              </a:rPr>
              <a:t>Sensitivity to local norms</a:t>
            </a:r>
            <a:endParaRPr lang="en-US" sz="2400" dirty="0">
              <a:solidFill>
                <a:schemeClr val="tx1"/>
              </a:solidFill>
            </a:endParaRPr>
          </a:p>
        </p:txBody>
      </p:sp>
      <p:sp>
        <p:nvSpPr>
          <p:cNvPr id="3" name="Slide Number Placeholder 2"/>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11</a:t>
            </a:fld>
            <a:endParaRPr lang="en-US"/>
          </a:p>
        </p:txBody>
      </p:sp>
    </p:spTree>
    <p:custDataLst>
      <p:tags r:id="rId1"/>
    </p:custDataLst>
    <p:extLst>
      <p:ext uri="{BB962C8B-B14F-4D97-AF65-F5344CB8AC3E}">
        <p14:creationId xmlns:p14="http://schemas.microsoft.com/office/powerpoint/2010/main" xmlns="" val="2124583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smtClean="0"/>
              <a:t>Ethical considerations regarding non-adherence - 1</a:t>
            </a:r>
            <a:endParaRPr lang="en-US" dirty="0"/>
          </a:p>
        </p:txBody>
      </p:sp>
      <p:sp>
        <p:nvSpPr>
          <p:cNvPr id="3" name="Content Placeholder 2"/>
          <p:cNvSpPr>
            <a:spLocks noGrp="1"/>
          </p:cNvSpPr>
          <p:nvPr>
            <p:ph idx="1"/>
          </p:nvPr>
        </p:nvSpPr>
        <p:spPr>
          <a:xfrm>
            <a:off x="457200" y="1429789"/>
            <a:ext cx="8058150" cy="4926562"/>
          </a:xfrm>
        </p:spPr>
        <p:txBody>
          <a:bodyPr>
            <a:normAutofit/>
          </a:bodyPr>
          <a:lstStyle/>
          <a:p>
            <a:pPr>
              <a:spcAft>
                <a:spcPts val="600"/>
              </a:spcAft>
            </a:pPr>
            <a:r>
              <a:rPr lang="en-US" dirty="0" smtClean="0"/>
              <a:t>Ethical </a:t>
            </a:r>
            <a:r>
              <a:rPr lang="en-US" dirty="0"/>
              <a:t>obligation to follow up with patients who are having </a:t>
            </a:r>
            <a:r>
              <a:rPr lang="en-US" dirty="0" smtClean="0"/>
              <a:t>problems with adherence</a:t>
            </a:r>
          </a:p>
          <a:p>
            <a:r>
              <a:rPr lang="en-US" dirty="0" smtClean="0"/>
              <a:t>Demonstrates commitment to:</a:t>
            </a:r>
          </a:p>
          <a:p>
            <a:pPr lvl="1"/>
            <a:r>
              <a:rPr lang="en-US" dirty="0" smtClean="0"/>
              <a:t>Promoting </a:t>
            </a:r>
            <a:r>
              <a:rPr lang="en-US" dirty="0"/>
              <a:t>the individual </a:t>
            </a:r>
            <a:r>
              <a:rPr lang="en-US" dirty="0" smtClean="0"/>
              <a:t>patient’s best </a:t>
            </a:r>
            <a:r>
              <a:rPr lang="en-US" dirty="0"/>
              <a:t>interests </a:t>
            </a:r>
            <a:endParaRPr lang="en-US" dirty="0" smtClean="0"/>
          </a:p>
          <a:p>
            <a:pPr lvl="1">
              <a:spcAft>
                <a:spcPts val="600"/>
              </a:spcAft>
            </a:pPr>
            <a:r>
              <a:rPr lang="en-US" dirty="0"/>
              <a:t>N</a:t>
            </a:r>
            <a:r>
              <a:rPr lang="en-US" dirty="0" smtClean="0"/>
              <a:t>eed </a:t>
            </a:r>
            <a:r>
              <a:rPr lang="en-US" dirty="0"/>
              <a:t>to protect others in the community from the risks </a:t>
            </a:r>
            <a:r>
              <a:rPr lang="en-US" dirty="0" smtClean="0"/>
              <a:t>of untreated TB</a:t>
            </a:r>
            <a:endParaRPr lang="en-US" dirty="0"/>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12</a:t>
            </a:fld>
            <a:endParaRPr lang="en-US"/>
          </a:p>
        </p:txBody>
      </p:sp>
    </p:spTree>
    <p:custDataLst>
      <p:tags r:id="rId1"/>
    </p:custDataLst>
    <p:extLst>
      <p:ext uri="{BB962C8B-B14F-4D97-AF65-F5344CB8AC3E}">
        <p14:creationId xmlns:p14="http://schemas.microsoft.com/office/powerpoint/2010/main" xmlns="" val="2982783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smtClean="0"/>
              <a:t>Ethical considerations regarding non-adherence -  2</a:t>
            </a:r>
            <a:endParaRPr lang="en-US" dirty="0"/>
          </a:p>
        </p:txBody>
      </p:sp>
      <p:sp>
        <p:nvSpPr>
          <p:cNvPr id="3" name="Content Placeholder 2"/>
          <p:cNvSpPr>
            <a:spLocks noGrp="1"/>
          </p:cNvSpPr>
          <p:nvPr>
            <p:ph idx="1"/>
          </p:nvPr>
        </p:nvSpPr>
        <p:spPr>
          <a:xfrm>
            <a:off x="457200" y="1429789"/>
            <a:ext cx="8058150" cy="4926562"/>
          </a:xfrm>
        </p:spPr>
        <p:txBody>
          <a:bodyPr>
            <a:normAutofit/>
          </a:bodyPr>
          <a:lstStyle/>
          <a:p>
            <a:pPr>
              <a:spcAft>
                <a:spcPts val="600"/>
              </a:spcAft>
            </a:pPr>
            <a:r>
              <a:rPr lang="en-US" dirty="0" smtClean="0"/>
              <a:t>Efforts </a:t>
            </a:r>
            <a:r>
              <a:rPr lang="en-US" dirty="0"/>
              <a:t>to contact patients </a:t>
            </a:r>
            <a:r>
              <a:rPr lang="en-US" dirty="0" smtClean="0"/>
              <a:t>must </a:t>
            </a:r>
            <a:r>
              <a:rPr lang="en-US" dirty="0"/>
              <a:t>be carried out in a way that </a:t>
            </a:r>
            <a:r>
              <a:rPr lang="en-US" dirty="0" smtClean="0"/>
              <a:t>minimises intrusions</a:t>
            </a:r>
            <a:endParaRPr lang="en-US" dirty="0"/>
          </a:p>
          <a:p>
            <a:r>
              <a:rPr lang="en-US" dirty="0" smtClean="0"/>
              <a:t>At initiation of treatment, patients should be:</a:t>
            </a:r>
          </a:p>
          <a:p>
            <a:pPr lvl="1"/>
            <a:r>
              <a:rPr lang="en-US" dirty="0" smtClean="0"/>
              <a:t>Informed that they will be contacted </a:t>
            </a:r>
            <a:r>
              <a:rPr lang="en-US" dirty="0"/>
              <a:t>if </a:t>
            </a:r>
            <a:r>
              <a:rPr lang="en-US" dirty="0" smtClean="0"/>
              <a:t>they do </a:t>
            </a:r>
            <a:r>
              <a:rPr lang="en-US" dirty="0"/>
              <a:t>not </a:t>
            </a:r>
            <a:r>
              <a:rPr lang="en-US" dirty="0" smtClean="0"/>
              <a:t>keep appointments</a:t>
            </a:r>
          </a:p>
          <a:p>
            <a:pPr lvl="1"/>
            <a:r>
              <a:rPr lang="en-US" dirty="0" smtClean="0"/>
              <a:t>Given </a:t>
            </a:r>
            <a:r>
              <a:rPr lang="en-US" dirty="0"/>
              <a:t>a choice </a:t>
            </a:r>
            <a:r>
              <a:rPr lang="en-US" dirty="0" smtClean="0"/>
              <a:t>about the </a:t>
            </a:r>
            <a:r>
              <a:rPr lang="en-US" dirty="0"/>
              <a:t>process by which communication will take </a:t>
            </a:r>
            <a:r>
              <a:rPr lang="en-US" dirty="0" smtClean="0"/>
              <a:t>place</a:t>
            </a:r>
            <a:endParaRPr lang="en-US" dirty="0"/>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13</a:t>
            </a:fld>
            <a:endParaRPr lang="en-US"/>
          </a:p>
        </p:txBody>
      </p:sp>
    </p:spTree>
    <p:custDataLst>
      <p:tags r:id="rId1"/>
    </p:custDataLst>
    <p:extLst>
      <p:ext uri="{BB962C8B-B14F-4D97-AF65-F5344CB8AC3E}">
        <p14:creationId xmlns:p14="http://schemas.microsoft.com/office/powerpoint/2010/main" xmlns="" val="2982783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Response to non-adherence</a:t>
            </a:r>
            <a:endParaRPr lang="en-US" dirty="0"/>
          </a:p>
        </p:txBody>
      </p:sp>
      <p:sp>
        <p:nvSpPr>
          <p:cNvPr id="3" name="Content Placeholder 2"/>
          <p:cNvSpPr>
            <a:spLocks noGrp="1"/>
          </p:cNvSpPr>
          <p:nvPr>
            <p:ph idx="1"/>
          </p:nvPr>
        </p:nvSpPr>
        <p:spPr/>
        <p:txBody>
          <a:bodyPr>
            <a:normAutofit/>
          </a:bodyPr>
          <a:lstStyle/>
          <a:p>
            <a:pPr>
              <a:spcAft>
                <a:spcPts val="600"/>
              </a:spcAft>
            </a:pPr>
            <a:r>
              <a:rPr lang="en-ZA" dirty="0" smtClean="0"/>
              <a:t>Try a different approach</a:t>
            </a:r>
          </a:p>
          <a:p>
            <a:pPr>
              <a:spcAft>
                <a:spcPts val="600"/>
              </a:spcAft>
            </a:pPr>
            <a:r>
              <a:rPr lang="en-ZA" dirty="0" smtClean="0"/>
              <a:t>Try to identify most effective methods and best practices to promote adherence</a:t>
            </a:r>
            <a:endParaRPr lang="en-US" dirty="0" smtClean="0"/>
          </a:p>
          <a:p>
            <a:pPr>
              <a:spcAft>
                <a:spcPts val="600"/>
              </a:spcAft>
            </a:pPr>
            <a:r>
              <a:rPr lang="en-US" dirty="0" smtClean="0"/>
              <a:t>Reconsider overall </a:t>
            </a:r>
            <a:r>
              <a:rPr lang="en-US" dirty="0"/>
              <a:t>approach to </a:t>
            </a:r>
            <a:r>
              <a:rPr lang="en-US" dirty="0" smtClean="0"/>
              <a:t>treatment, especially if non-adherence is on large scale</a:t>
            </a:r>
          </a:p>
          <a:p>
            <a:pPr lvl="1">
              <a:spcAft>
                <a:spcPts val="600"/>
              </a:spcAft>
            </a:pPr>
            <a:r>
              <a:rPr lang="en-US" dirty="0" smtClean="0"/>
              <a:t>This may indicate system issues that must be improved</a:t>
            </a:r>
          </a:p>
          <a:p>
            <a:pPr>
              <a:spcAft>
                <a:spcPts val="600"/>
              </a:spcAft>
            </a:pPr>
            <a:r>
              <a:rPr lang="en-US" dirty="0" smtClean="0"/>
              <a:t>*Remember the ethical principle of autonomy*</a:t>
            </a:r>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14</a:t>
            </a:fld>
            <a:endParaRPr lang="en-US"/>
          </a:p>
        </p:txBody>
      </p:sp>
    </p:spTree>
    <p:custDataLst>
      <p:tags r:id="rId1"/>
    </p:custDataLst>
    <p:extLst>
      <p:ext uri="{BB962C8B-B14F-4D97-AF65-F5344CB8AC3E}">
        <p14:creationId xmlns:p14="http://schemas.microsoft.com/office/powerpoint/2010/main" xmlns="" val="1112629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Denying treatment to individuals based on predictions about non-adherence</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No evidence </a:t>
            </a:r>
            <a:r>
              <a:rPr lang="en-US" dirty="0"/>
              <a:t>that </a:t>
            </a:r>
            <a:r>
              <a:rPr lang="en-US" dirty="0" smtClean="0"/>
              <a:t>non-adherence can be accurately predicted</a:t>
            </a:r>
          </a:p>
          <a:p>
            <a:pPr>
              <a:spcAft>
                <a:spcPts val="600"/>
              </a:spcAft>
            </a:pPr>
            <a:r>
              <a:rPr lang="en-US" dirty="0" smtClean="0"/>
              <a:t>Specific </a:t>
            </a:r>
            <a:r>
              <a:rPr lang="en-US" dirty="0"/>
              <a:t>reasons </a:t>
            </a:r>
            <a:r>
              <a:rPr lang="en-US" dirty="0" smtClean="0"/>
              <a:t>that may impede adherence should </a:t>
            </a:r>
            <a:r>
              <a:rPr lang="en-US" dirty="0"/>
              <a:t>be addressed as part </a:t>
            </a:r>
            <a:r>
              <a:rPr lang="en-US" dirty="0" smtClean="0"/>
              <a:t>of </a:t>
            </a:r>
            <a:r>
              <a:rPr lang="en-US" dirty="0"/>
              <a:t>initial discussions about </a:t>
            </a:r>
            <a:r>
              <a:rPr lang="en-US" dirty="0" smtClean="0"/>
              <a:t>treatment</a:t>
            </a:r>
            <a:endParaRPr lang="en-US" dirty="0"/>
          </a:p>
          <a:p>
            <a:pPr>
              <a:spcAft>
                <a:spcPts val="600"/>
              </a:spcAft>
            </a:pPr>
            <a:r>
              <a:rPr lang="en-US" dirty="0" smtClean="0"/>
              <a:t>Distinguish </a:t>
            </a:r>
            <a:r>
              <a:rPr lang="en-US" dirty="0"/>
              <a:t>from situations in which conditions in a </a:t>
            </a:r>
            <a:r>
              <a:rPr lang="en-US" dirty="0" smtClean="0"/>
              <a:t>particular </a:t>
            </a:r>
            <a:r>
              <a:rPr lang="en-US" dirty="0"/>
              <a:t>setting are </a:t>
            </a:r>
            <a:r>
              <a:rPr lang="en-US" dirty="0" smtClean="0"/>
              <a:t>inadequate to </a:t>
            </a:r>
            <a:r>
              <a:rPr lang="en-US" dirty="0"/>
              <a:t>support </a:t>
            </a:r>
            <a:r>
              <a:rPr lang="en-US" dirty="0" smtClean="0"/>
              <a:t>TB </a:t>
            </a:r>
            <a:r>
              <a:rPr lang="en-US" dirty="0"/>
              <a:t>programme at </a:t>
            </a:r>
            <a:r>
              <a:rPr lang="en-US" dirty="0" smtClean="0"/>
              <a:t>all</a:t>
            </a:r>
            <a:endParaRPr lang="en-US" dirty="0"/>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15</a:t>
            </a:fld>
            <a:endParaRPr lang="en-US"/>
          </a:p>
        </p:txBody>
      </p:sp>
    </p:spTree>
    <p:custDataLst>
      <p:tags r:id="rId1"/>
    </p:custDataLst>
    <p:extLst>
      <p:ext uri="{BB962C8B-B14F-4D97-AF65-F5344CB8AC3E}">
        <p14:creationId xmlns:p14="http://schemas.microsoft.com/office/powerpoint/2010/main" xmlns="" val="2061234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smtClean="0"/>
              <a:t>Provider’s ethical obligations when treatment fails</a:t>
            </a:r>
            <a:endParaRPr lang="en-US" dirty="0"/>
          </a:p>
        </p:txBody>
      </p:sp>
      <p:sp>
        <p:nvSpPr>
          <p:cNvPr id="3" name="Content Placeholder 2"/>
          <p:cNvSpPr>
            <a:spLocks noGrp="1"/>
          </p:cNvSpPr>
          <p:nvPr>
            <p:ph idx="1"/>
          </p:nvPr>
        </p:nvSpPr>
        <p:spPr>
          <a:xfrm>
            <a:off x="457200" y="1219200"/>
            <a:ext cx="8229600" cy="5137151"/>
          </a:xfrm>
        </p:spPr>
        <p:txBody>
          <a:bodyPr>
            <a:normAutofit lnSpcReduction="10000"/>
          </a:bodyPr>
          <a:lstStyle/>
          <a:p>
            <a:pPr>
              <a:spcAft>
                <a:spcPts val="600"/>
              </a:spcAft>
            </a:pPr>
            <a:r>
              <a:rPr lang="en-US" dirty="0" smtClean="0"/>
              <a:t>Fundamental </a:t>
            </a:r>
            <a:r>
              <a:rPr lang="en-US" dirty="0"/>
              <a:t>ethical obligation to avoid </a:t>
            </a:r>
            <a:r>
              <a:rPr lang="en-US" dirty="0" smtClean="0"/>
              <a:t>abandoning patients for who treatment is not working</a:t>
            </a:r>
          </a:p>
          <a:p>
            <a:pPr>
              <a:spcAft>
                <a:spcPts val="600"/>
              </a:spcAft>
            </a:pPr>
            <a:r>
              <a:rPr lang="en-US" dirty="0" smtClean="0"/>
              <a:t>Obligation </a:t>
            </a:r>
            <a:r>
              <a:rPr lang="en-US" dirty="0"/>
              <a:t>of non-abandonment requires </a:t>
            </a:r>
            <a:r>
              <a:rPr lang="en-US" dirty="0" smtClean="0"/>
              <a:t>provision </a:t>
            </a:r>
            <a:r>
              <a:rPr lang="en-US" dirty="0"/>
              <a:t>of </a:t>
            </a:r>
            <a:r>
              <a:rPr lang="en-US" dirty="0" smtClean="0"/>
              <a:t>palliative care </a:t>
            </a:r>
          </a:p>
          <a:p>
            <a:r>
              <a:rPr lang="en-US" dirty="0" smtClean="0"/>
              <a:t>Location </a:t>
            </a:r>
            <a:r>
              <a:rPr lang="en-US" dirty="0"/>
              <a:t>of care </a:t>
            </a:r>
            <a:r>
              <a:rPr lang="en-US" dirty="0" smtClean="0"/>
              <a:t>based </a:t>
            </a:r>
            <a:r>
              <a:rPr lang="en-US" dirty="0"/>
              <a:t>on an </a:t>
            </a:r>
            <a:r>
              <a:rPr lang="en-US" dirty="0" smtClean="0"/>
              <a:t>individualised </a:t>
            </a:r>
            <a:r>
              <a:rPr lang="en-US" dirty="0"/>
              <a:t>risk </a:t>
            </a:r>
            <a:r>
              <a:rPr lang="en-US" dirty="0" smtClean="0"/>
              <a:t>assessment</a:t>
            </a:r>
            <a:endParaRPr lang="en-US" dirty="0"/>
          </a:p>
          <a:p>
            <a:pPr lvl="1"/>
            <a:r>
              <a:rPr lang="en-US" dirty="0" smtClean="0"/>
              <a:t>Individual’s degree </a:t>
            </a:r>
            <a:r>
              <a:rPr lang="en-US" dirty="0"/>
              <a:t>of </a:t>
            </a:r>
            <a:r>
              <a:rPr lang="en-US" dirty="0" smtClean="0"/>
              <a:t>infectiousness</a:t>
            </a:r>
          </a:p>
          <a:p>
            <a:pPr lvl="1"/>
            <a:r>
              <a:rPr lang="en-US" dirty="0" smtClean="0"/>
              <a:t>Willingness </a:t>
            </a:r>
            <a:r>
              <a:rPr lang="en-US" dirty="0"/>
              <a:t>and ability to comply with </a:t>
            </a:r>
            <a:r>
              <a:rPr lang="en-US" dirty="0" smtClean="0"/>
              <a:t>infection-control precautions</a:t>
            </a:r>
          </a:p>
          <a:p>
            <a:pPr lvl="1"/>
            <a:r>
              <a:rPr lang="en-US" dirty="0" smtClean="0"/>
              <a:t>Presence </a:t>
            </a:r>
            <a:r>
              <a:rPr lang="en-US" dirty="0"/>
              <a:t>of children in the </a:t>
            </a:r>
            <a:r>
              <a:rPr lang="en-US" dirty="0" smtClean="0"/>
              <a:t>home</a:t>
            </a:r>
          </a:p>
          <a:p>
            <a:pPr lvl="1">
              <a:spcAft>
                <a:spcPts val="600"/>
              </a:spcAft>
            </a:pPr>
            <a:r>
              <a:rPr lang="en-US" dirty="0" smtClean="0"/>
              <a:t>Preparation </a:t>
            </a:r>
            <a:r>
              <a:rPr lang="en-US" dirty="0"/>
              <a:t>and training </a:t>
            </a:r>
            <a:r>
              <a:rPr lang="en-US" dirty="0" smtClean="0"/>
              <a:t>of community </a:t>
            </a:r>
            <a:r>
              <a:rPr lang="en-US" dirty="0"/>
              <a:t>care providers </a:t>
            </a:r>
            <a:endParaRPr lang="en-US" dirty="0" smtClean="0"/>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16</a:t>
            </a:fld>
            <a:endParaRPr lang="en-US"/>
          </a:p>
        </p:txBody>
      </p:sp>
    </p:spTree>
    <p:custDataLst>
      <p:tags r:id="rId1"/>
    </p:custDataLst>
    <p:extLst>
      <p:ext uri="{BB962C8B-B14F-4D97-AF65-F5344CB8AC3E}">
        <p14:creationId xmlns:p14="http://schemas.microsoft.com/office/powerpoint/2010/main" xmlns="" val="3172427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0CEFD42F-9581-433D-8B55-191F18C21A65}" type="slidenum">
              <a:rPr lang="en-US" smtClean="0"/>
              <a:pPr/>
              <a:t>17</a:t>
            </a:fld>
            <a:endParaRPr lang="en-US"/>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9447591">
            <a:off x="1982358" y="1074563"/>
            <a:ext cx="3831440" cy="4584956"/>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2170408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spcAft>
                <a:spcPts val="600"/>
              </a:spcAft>
              <a:buNone/>
            </a:pPr>
            <a:r>
              <a:rPr lang="en-US" dirty="0"/>
              <a:t>Upon completion of this </a:t>
            </a:r>
            <a:r>
              <a:rPr lang="en-US" dirty="0" smtClean="0"/>
              <a:t>module, you </a:t>
            </a:r>
            <a:r>
              <a:rPr lang="en-US" dirty="0"/>
              <a:t>will be able to</a:t>
            </a:r>
            <a:r>
              <a:rPr lang="en-US" dirty="0" smtClean="0"/>
              <a:t>:</a:t>
            </a:r>
          </a:p>
          <a:p>
            <a:r>
              <a:rPr lang="en-ZA" b="0" dirty="0" smtClean="0"/>
              <a:t>Identify strategies for promoting adherence to treatment</a:t>
            </a:r>
          </a:p>
          <a:p>
            <a:r>
              <a:rPr lang="en-ZA" b="0" dirty="0" smtClean="0"/>
              <a:t>Discuss ethical issues around adherence to treatment</a:t>
            </a:r>
            <a:endParaRPr lang="en-US" b="0" dirty="0" smtClean="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a:p>
        </p:txBody>
      </p:sp>
    </p:spTree>
    <p:extLst>
      <p:ext uri="{BB962C8B-B14F-4D97-AF65-F5344CB8AC3E}">
        <p14:creationId xmlns:p14="http://schemas.microsoft.com/office/powerpoint/2010/main" xmlns="" val="2464785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806" y="-207034"/>
            <a:ext cx="8122544" cy="1325563"/>
          </a:xfrm>
        </p:spPr>
        <p:txBody>
          <a:bodyPr>
            <a:normAutofit/>
          </a:bodyPr>
          <a:lstStyle/>
          <a:p>
            <a:r>
              <a:rPr lang="en-ZA" dirty="0" smtClean="0"/>
              <a:t>Ethical basis for promoting adherence to TB treatment</a:t>
            </a:r>
            <a:endParaRPr lang="en-US" dirty="0"/>
          </a:p>
        </p:txBody>
      </p:sp>
      <p:sp>
        <p:nvSpPr>
          <p:cNvPr id="3" name="Content Placeholder 2"/>
          <p:cNvSpPr>
            <a:spLocks noGrp="1"/>
          </p:cNvSpPr>
          <p:nvPr>
            <p:ph idx="1"/>
          </p:nvPr>
        </p:nvSpPr>
        <p:spPr>
          <a:xfrm>
            <a:off x="628650" y="1512916"/>
            <a:ext cx="7886700" cy="3860280"/>
          </a:xfrm>
        </p:spPr>
        <p:txBody>
          <a:bodyPr>
            <a:normAutofit fontScale="62500" lnSpcReduction="20000"/>
          </a:bodyPr>
          <a:lstStyle/>
          <a:p>
            <a:pPr>
              <a:spcAft>
                <a:spcPts val="600"/>
              </a:spcAft>
            </a:pPr>
            <a:r>
              <a:rPr lang="en-US" sz="4300" dirty="0" smtClean="0"/>
              <a:t>Providers have obligations </a:t>
            </a:r>
            <a:r>
              <a:rPr lang="en-US" sz="4300" dirty="0"/>
              <a:t>to </a:t>
            </a:r>
            <a:r>
              <a:rPr lang="en-US" sz="4300" dirty="0" smtClean="0"/>
              <a:t>patient and public to </a:t>
            </a:r>
            <a:r>
              <a:rPr lang="en-US" sz="4300" dirty="0"/>
              <a:t>support </a:t>
            </a:r>
            <a:r>
              <a:rPr lang="en-US" sz="4300" dirty="0" smtClean="0"/>
              <a:t>patient’s ability </a:t>
            </a:r>
            <a:r>
              <a:rPr lang="en-US" sz="4300" dirty="0"/>
              <a:t>to adhere to </a:t>
            </a:r>
            <a:r>
              <a:rPr lang="en-US" sz="4300" dirty="0" smtClean="0"/>
              <a:t>treatment</a:t>
            </a:r>
          </a:p>
          <a:p>
            <a:pPr>
              <a:spcAft>
                <a:spcPts val="600"/>
              </a:spcAft>
            </a:pPr>
            <a:r>
              <a:rPr lang="en-US" sz="4300" dirty="0" smtClean="0"/>
              <a:t>People with TB have ethical duty to complete therapy</a:t>
            </a:r>
          </a:p>
          <a:p>
            <a:r>
              <a:rPr lang="en-US" sz="4300" dirty="0" smtClean="0"/>
              <a:t>However, completing TB treatment can be difficult for patients:</a:t>
            </a:r>
          </a:p>
          <a:p>
            <a:pPr lvl="1"/>
            <a:r>
              <a:rPr lang="en-US" sz="4000" dirty="0" smtClean="0"/>
              <a:t>Lost wages and impacts (food, supporting family etc.)</a:t>
            </a:r>
          </a:p>
          <a:p>
            <a:pPr lvl="1"/>
            <a:r>
              <a:rPr lang="en-US" sz="4000" dirty="0" smtClean="0"/>
              <a:t>Stigma</a:t>
            </a:r>
          </a:p>
          <a:p>
            <a:pPr lvl="1"/>
            <a:r>
              <a:rPr lang="en-US" sz="4000" dirty="0" smtClean="0"/>
              <a:t>Side effects</a:t>
            </a:r>
          </a:p>
          <a:p>
            <a:pPr lvl="1"/>
            <a:endParaRPr lang="en-US" dirty="0" smtClean="0"/>
          </a:p>
          <a:p>
            <a:pPr>
              <a:buNone/>
            </a:pPr>
            <a:endParaRPr lang="en-US" dirty="0" smtClean="0"/>
          </a:p>
          <a:p>
            <a:endParaRPr lang="en-US" dirty="0"/>
          </a:p>
        </p:txBody>
      </p:sp>
      <p:sp>
        <p:nvSpPr>
          <p:cNvPr id="4" name="Rounded Rectangle 3"/>
          <p:cNvSpPr/>
          <p:nvPr/>
        </p:nvSpPr>
        <p:spPr>
          <a:xfrm>
            <a:off x="1718210" y="5685905"/>
            <a:ext cx="6113834" cy="67044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sz="2400" dirty="0" smtClean="0"/>
              <a:t>Partnership is key to success!</a:t>
            </a:r>
            <a:endParaRPr lang="en-US" sz="2400"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3</a:t>
            </a:fld>
            <a:endParaRPr lang="en-US"/>
          </a:p>
        </p:txBody>
      </p:sp>
    </p:spTree>
    <p:custDataLst>
      <p:tags r:id="rId1"/>
    </p:custDataLst>
    <p:extLst>
      <p:ext uri="{BB962C8B-B14F-4D97-AF65-F5344CB8AC3E}">
        <p14:creationId xmlns:p14="http://schemas.microsoft.com/office/powerpoint/2010/main" xmlns="" val="371402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a:t>
            </a:r>
            <a:r>
              <a:rPr lang="en-US" dirty="0" err="1" smtClean="0"/>
              <a:t>Centred</a:t>
            </a:r>
            <a:r>
              <a:rPr lang="en-US" dirty="0" smtClean="0"/>
              <a:t> Care</a:t>
            </a:r>
            <a:endParaRPr lang="en-US" dirty="0"/>
          </a:p>
        </p:txBody>
      </p:sp>
      <p:sp>
        <p:nvSpPr>
          <p:cNvPr id="3" name="Content Placeholder 2"/>
          <p:cNvSpPr>
            <a:spLocks noGrp="1"/>
          </p:cNvSpPr>
          <p:nvPr>
            <p:ph idx="1"/>
          </p:nvPr>
        </p:nvSpPr>
        <p:spPr/>
        <p:txBody>
          <a:bodyPr/>
          <a:lstStyle/>
          <a:p>
            <a:pPr algn="ctr">
              <a:buNone/>
            </a:pPr>
            <a:r>
              <a:rPr lang="en-US" b="0" dirty="0" smtClean="0"/>
              <a:t>“Patient-centred care reflects a partnership among practitioners and patients to ensure that decisions respect patients’ wants, needs, and preferences and that patients have the education and support they need to make decisions and participate in their own care. Patient-centered approaches recognise that care is provided along a continuum of services”</a:t>
            </a:r>
            <a:endParaRPr lang="en-US" b="0" dirty="0"/>
          </a:p>
        </p:txBody>
      </p:sp>
      <p:sp>
        <p:nvSpPr>
          <p:cNvPr id="4" name="Text Box 4"/>
          <p:cNvSpPr txBox="1">
            <a:spLocks noChangeArrowheads="1"/>
          </p:cNvSpPr>
          <p:nvPr/>
        </p:nvSpPr>
        <p:spPr bwMode="auto">
          <a:xfrm>
            <a:off x="1997646" y="5362003"/>
            <a:ext cx="6689154" cy="5909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buNone/>
            </a:pPr>
            <a:r>
              <a:rPr lang="en-US" sz="900" b="0" dirty="0" smtClean="0">
                <a:solidFill>
                  <a:schemeClr val="tx1"/>
                </a:solidFill>
              </a:rPr>
              <a:t>O’Donnell MR, </a:t>
            </a:r>
            <a:r>
              <a:rPr lang="en-US" sz="900" b="0" dirty="0" err="1" smtClean="0">
                <a:solidFill>
                  <a:schemeClr val="tx1"/>
                </a:solidFill>
              </a:rPr>
              <a:t>Daftary</a:t>
            </a:r>
            <a:r>
              <a:rPr lang="en-US" sz="900" b="0" dirty="0" smtClean="0">
                <a:solidFill>
                  <a:schemeClr val="tx1"/>
                </a:solidFill>
              </a:rPr>
              <a:t> AD, Frick M, Hirsch-</a:t>
            </a:r>
            <a:r>
              <a:rPr lang="en-US" sz="900" b="0" dirty="0" err="1" smtClean="0">
                <a:solidFill>
                  <a:schemeClr val="tx1"/>
                </a:solidFill>
              </a:rPr>
              <a:t>Moverman</a:t>
            </a:r>
            <a:r>
              <a:rPr lang="en-US" sz="900" b="0" dirty="0" smtClean="0">
                <a:solidFill>
                  <a:schemeClr val="tx1"/>
                </a:solidFill>
              </a:rPr>
              <a:t> Y, </a:t>
            </a:r>
            <a:r>
              <a:rPr lang="en-US" sz="900" b="0" dirty="0" err="1" smtClean="0">
                <a:solidFill>
                  <a:schemeClr val="tx1"/>
                </a:solidFill>
              </a:rPr>
              <a:t>Amico</a:t>
            </a:r>
            <a:r>
              <a:rPr lang="en-US" sz="900" b="0" dirty="0" smtClean="0">
                <a:solidFill>
                  <a:schemeClr val="tx1"/>
                </a:solidFill>
              </a:rPr>
              <a:t> KR, </a:t>
            </a:r>
            <a:r>
              <a:rPr lang="en-US" sz="900" b="0" dirty="0" err="1" smtClean="0">
                <a:solidFill>
                  <a:schemeClr val="tx1"/>
                </a:solidFill>
              </a:rPr>
              <a:t>Sentilingham</a:t>
            </a:r>
            <a:r>
              <a:rPr lang="en-US" sz="900" b="0" dirty="0" smtClean="0">
                <a:solidFill>
                  <a:schemeClr val="tx1"/>
                </a:solidFill>
              </a:rPr>
              <a:t> M, Wolf A, Metcalfe JZ, </a:t>
            </a:r>
            <a:r>
              <a:rPr lang="en-US" sz="900" b="0" dirty="0" err="1" smtClean="0">
                <a:solidFill>
                  <a:schemeClr val="tx1"/>
                </a:solidFill>
              </a:rPr>
              <a:t>Isaakidis</a:t>
            </a:r>
            <a:r>
              <a:rPr lang="en-US" sz="900" b="0" dirty="0" smtClean="0">
                <a:solidFill>
                  <a:schemeClr val="tx1"/>
                </a:solidFill>
              </a:rPr>
              <a:t> P, Davis L, </a:t>
            </a:r>
            <a:r>
              <a:rPr lang="en-US" sz="900" b="0" dirty="0" err="1" smtClean="0">
                <a:solidFill>
                  <a:schemeClr val="tx1"/>
                </a:solidFill>
              </a:rPr>
              <a:t>Brust</a:t>
            </a:r>
            <a:r>
              <a:rPr lang="en-US" sz="900" b="0" dirty="0" smtClean="0">
                <a:solidFill>
                  <a:schemeClr val="tx1"/>
                </a:solidFill>
              </a:rPr>
              <a:t> JCM, </a:t>
            </a:r>
            <a:r>
              <a:rPr lang="en-US" sz="900" b="0" dirty="0" err="1" smtClean="0">
                <a:solidFill>
                  <a:schemeClr val="tx1"/>
                </a:solidFill>
              </a:rPr>
              <a:t>Naidoo</a:t>
            </a:r>
            <a:r>
              <a:rPr lang="en-US" sz="900" b="0" dirty="0" smtClean="0">
                <a:solidFill>
                  <a:schemeClr val="tx1"/>
                </a:solidFill>
              </a:rPr>
              <a:t> N, Garretson M, </a:t>
            </a:r>
            <a:r>
              <a:rPr lang="en-US" sz="900" b="0" dirty="0" err="1" smtClean="0">
                <a:solidFill>
                  <a:schemeClr val="tx1"/>
                </a:solidFill>
              </a:rPr>
              <a:t>Zelnick</a:t>
            </a:r>
            <a:r>
              <a:rPr lang="en-US" sz="900" b="0" dirty="0" smtClean="0">
                <a:solidFill>
                  <a:schemeClr val="tx1"/>
                </a:solidFill>
              </a:rPr>
              <a:t> JR, </a:t>
            </a:r>
            <a:r>
              <a:rPr lang="en-US" sz="900" b="0" dirty="0" err="1" smtClean="0">
                <a:solidFill>
                  <a:schemeClr val="tx1"/>
                </a:solidFill>
              </a:rPr>
              <a:t>Bangsberg</a:t>
            </a:r>
            <a:r>
              <a:rPr lang="en-US" sz="900" b="0" dirty="0" smtClean="0">
                <a:solidFill>
                  <a:schemeClr val="tx1"/>
                </a:solidFill>
              </a:rPr>
              <a:t> D, </a:t>
            </a:r>
            <a:r>
              <a:rPr lang="en-US" sz="900" b="0" dirty="0" err="1" smtClean="0">
                <a:solidFill>
                  <a:schemeClr val="tx1"/>
                </a:solidFill>
              </a:rPr>
              <a:t>Padayatchi</a:t>
            </a:r>
            <a:r>
              <a:rPr lang="en-US" sz="900" b="0" dirty="0" smtClean="0">
                <a:solidFill>
                  <a:schemeClr val="tx1"/>
                </a:solidFill>
              </a:rPr>
              <a:t> N, </a:t>
            </a:r>
            <a:r>
              <a:rPr lang="en-US" sz="900" b="0" dirty="0" err="1" smtClean="0">
                <a:solidFill>
                  <a:schemeClr val="tx1"/>
                </a:solidFill>
              </a:rPr>
              <a:t>Friedland</a:t>
            </a:r>
            <a:r>
              <a:rPr lang="en-US" sz="900" b="0" dirty="0" smtClean="0">
                <a:solidFill>
                  <a:schemeClr val="tx1"/>
                </a:solidFill>
              </a:rPr>
              <a:t> G. Consensus statement on behalf of the attendees of the ‘Re-inventing adherence: patient-centered care for drug-resistant TB and HIV’, March 19, 20, 2015, Columbia Mailman School of Public Health, Columbia University, New York, NY, USA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Directly observed therapy (DOT)</a:t>
            </a:r>
            <a:endParaRPr lang="en-US" dirty="0"/>
          </a:p>
        </p:txBody>
      </p:sp>
      <p:sp>
        <p:nvSpPr>
          <p:cNvPr id="3" name="Content Placeholder 2"/>
          <p:cNvSpPr>
            <a:spLocks noGrp="1"/>
          </p:cNvSpPr>
          <p:nvPr>
            <p:ph idx="1"/>
          </p:nvPr>
        </p:nvSpPr>
        <p:spPr>
          <a:xfrm>
            <a:off x="628650" y="1437690"/>
            <a:ext cx="7886700" cy="4351338"/>
          </a:xfrm>
        </p:spPr>
        <p:txBody>
          <a:bodyPr>
            <a:normAutofit/>
          </a:bodyPr>
          <a:lstStyle/>
          <a:p>
            <a:pPr>
              <a:spcAft>
                <a:spcPts val="600"/>
              </a:spcAft>
            </a:pPr>
            <a:r>
              <a:rPr lang="en-US" dirty="0" smtClean="0"/>
              <a:t>May improve adherence </a:t>
            </a:r>
            <a:r>
              <a:rPr lang="en-US" dirty="0"/>
              <a:t>to </a:t>
            </a:r>
            <a:r>
              <a:rPr lang="en-US" dirty="0" smtClean="0"/>
              <a:t>treatment</a:t>
            </a:r>
          </a:p>
          <a:p>
            <a:r>
              <a:rPr lang="en-US" dirty="0" smtClean="0"/>
              <a:t>Benefits of DOT can include:</a:t>
            </a:r>
          </a:p>
          <a:p>
            <a:pPr lvl="1"/>
            <a:r>
              <a:rPr lang="en-US" dirty="0" smtClean="0"/>
              <a:t>Minimising the burden of care on patient</a:t>
            </a:r>
          </a:p>
          <a:p>
            <a:pPr lvl="1"/>
            <a:r>
              <a:rPr lang="en-US" dirty="0" smtClean="0"/>
              <a:t>Reducing indirect costs of care, such as time lost from work</a:t>
            </a:r>
          </a:p>
          <a:p>
            <a:pPr lvl="1"/>
            <a:r>
              <a:rPr lang="en-US" dirty="0" smtClean="0"/>
              <a:t>Providing encouragement and support for patients</a:t>
            </a:r>
          </a:p>
          <a:p>
            <a:pPr lvl="1"/>
            <a:r>
              <a:rPr lang="en-US" dirty="0" smtClean="0"/>
              <a:t>Opportunity for early detection and management of side effects</a:t>
            </a: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5</a:t>
            </a:fld>
            <a:endParaRPr lang="en-US"/>
          </a:p>
        </p:txBody>
      </p:sp>
    </p:spTree>
    <p:custDataLst>
      <p:tags r:id="rId1"/>
    </p:custDataLst>
    <p:extLst>
      <p:ext uri="{BB962C8B-B14F-4D97-AF65-F5344CB8AC3E}">
        <p14:creationId xmlns:p14="http://schemas.microsoft.com/office/powerpoint/2010/main" xmlns="" val="3021848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Directly observed therapy (DOT) - 2</a:t>
            </a:r>
            <a:endParaRPr lang="en-US" dirty="0"/>
          </a:p>
        </p:txBody>
      </p:sp>
      <p:sp>
        <p:nvSpPr>
          <p:cNvPr id="3" name="Content Placeholder 2"/>
          <p:cNvSpPr>
            <a:spLocks noGrp="1"/>
          </p:cNvSpPr>
          <p:nvPr>
            <p:ph idx="1"/>
          </p:nvPr>
        </p:nvSpPr>
        <p:spPr>
          <a:xfrm>
            <a:off x="628650" y="1437690"/>
            <a:ext cx="7886700" cy="4351338"/>
          </a:xfrm>
        </p:spPr>
        <p:txBody>
          <a:bodyPr>
            <a:normAutofit/>
          </a:bodyPr>
          <a:lstStyle/>
          <a:p>
            <a:r>
              <a:rPr lang="en-US" dirty="0" smtClean="0"/>
              <a:t>Ethically justifiable when done as part of a patient-</a:t>
            </a:r>
            <a:r>
              <a:rPr lang="en-US" dirty="0" err="1" smtClean="0"/>
              <a:t>centred</a:t>
            </a:r>
            <a:r>
              <a:rPr lang="en-US" dirty="0" smtClean="0"/>
              <a:t> approach to care:</a:t>
            </a:r>
          </a:p>
          <a:p>
            <a:pPr lvl="1"/>
            <a:r>
              <a:rPr lang="en-US" dirty="0" smtClean="0"/>
              <a:t>Take </a:t>
            </a:r>
            <a:r>
              <a:rPr lang="en-US" dirty="0"/>
              <a:t>steps to avoid the </a:t>
            </a:r>
            <a:r>
              <a:rPr lang="en-US" dirty="0" smtClean="0"/>
              <a:t>stigmatisation </a:t>
            </a:r>
            <a:r>
              <a:rPr lang="en-US" dirty="0"/>
              <a:t>of </a:t>
            </a:r>
            <a:r>
              <a:rPr lang="en-US" dirty="0" smtClean="0"/>
              <a:t>patient </a:t>
            </a:r>
          </a:p>
          <a:p>
            <a:pPr lvl="1"/>
            <a:r>
              <a:rPr lang="en-US" dirty="0" smtClean="0"/>
              <a:t>Give patient </a:t>
            </a:r>
            <a:r>
              <a:rPr lang="en-US" dirty="0"/>
              <a:t>choices about who will observe them </a:t>
            </a:r>
            <a:r>
              <a:rPr lang="en-US" dirty="0" smtClean="0"/>
              <a:t>and where observation will take place </a:t>
            </a:r>
          </a:p>
          <a:p>
            <a:pPr lvl="1"/>
            <a:r>
              <a:rPr lang="en-US" dirty="0" smtClean="0"/>
              <a:t>Clearly explain </a:t>
            </a:r>
            <a:r>
              <a:rPr lang="en-US" dirty="0"/>
              <a:t>what will happen if </a:t>
            </a:r>
            <a:r>
              <a:rPr lang="en-US" dirty="0" smtClean="0"/>
              <a:t>patient </a:t>
            </a:r>
            <a:r>
              <a:rPr lang="en-US" dirty="0"/>
              <a:t>is </a:t>
            </a:r>
            <a:r>
              <a:rPr lang="en-US" dirty="0" smtClean="0"/>
              <a:t>non-adherent</a:t>
            </a:r>
          </a:p>
          <a:p>
            <a:pPr lvl="1"/>
            <a:r>
              <a:rPr lang="en-US" dirty="0" smtClean="0"/>
              <a:t>Implement </a:t>
            </a:r>
            <a:r>
              <a:rPr lang="en-US" dirty="0"/>
              <a:t>mechanisms to promote early detection and proper management of </a:t>
            </a:r>
            <a:r>
              <a:rPr lang="en-US" dirty="0" smtClean="0"/>
              <a:t>side-effects</a:t>
            </a:r>
            <a:endParaRPr lang="en-US" dirty="0"/>
          </a:p>
        </p:txBody>
      </p:sp>
      <p:sp>
        <p:nvSpPr>
          <p:cNvPr id="4" name="Rounded Rectangle 3"/>
          <p:cNvSpPr/>
          <p:nvPr/>
        </p:nvSpPr>
        <p:spPr>
          <a:xfrm>
            <a:off x="628650" y="5420189"/>
            <a:ext cx="7886700" cy="93616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sz="2400" dirty="0" smtClean="0">
                <a:solidFill>
                  <a:schemeClr val="tx1"/>
                </a:solidFill>
              </a:rPr>
              <a:t>DOT should be </a:t>
            </a:r>
            <a:r>
              <a:rPr lang="en-US" sz="2400" dirty="0" smtClean="0">
                <a:solidFill>
                  <a:schemeClr val="tx1"/>
                </a:solidFill>
              </a:rPr>
              <a:t>process for providing support, motivation, and understanding to patients</a:t>
            </a:r>
            <a:endParaRPr lang="en-US" sz="2400" dirty="0">
              <a:solidFill>
                <a:schemeClr val="tx1"/>
              </a:solidFill>
            </a:endParaRPr>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6</a:t>
            </a:fld>
            <a:endParaRPr lang="en-US"/>
          </a:p>
        </p:txBody>
      </p:sp>
    </p:spTree>
    <p:custDataLst>
      <p:tags r:id="rId1"/>
    </p:custDataLst>
    <p:extLst>
      <p:ext uri="{BB962C8B-B14F-4D97-AF65-F5344CB8AC3E}">
        <p14:creationId xmlns:p14="http://schemas.microsoft.com/office/powerpoint/2010/main" xmlns="" val="3021848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Promoting adherence through use of incentives and enablers - 1</a:t>
            </a:r>
            <a:endParaRPr lang="en-US" dirty="0"/>
          </a:p>
        </p:txBody>
      </p:sp>
      <p:sp>
        <p:nvSpPr>
          <p:cNvPr id="3" name="Content Placeholder 2"/>
          <p:cNvSpPr>
            <a:spLocks noGrp="1"/>
          </p:cNvSpPr>
          <p:nvPr>
            <p:ph idx="1"/>
          </p:nvPr>
        </p:nvSpPr>
        <p:spPr/>
        <p:txBody>
          <a:bodyPr>
            <a:normAutofit fontScale="92500" lnSpcReduction="20000"/>
          </a:bodyPr>
          <a:lstStyle/>
          <a:p>
            <a:pPr>
              <a:spcAft>
                <a:spcPts val="600"/>
              </a:spcAft>
            </a:pPr>
            <a:r>
              <a:rPr lang="en-US" sz="2900" dirty="0"/>
              <a:t>E</a:t>
            </a:r>
            <a:r>
              <a:rPr lang="en-US" sz="2900" dirty="0" smtClean="0"/>
              <a:t>nablers refer </a:t>
            </a:r>
            <a:r>
              <a:rPr lang="en-US" sz="2900" dirty="0"/>
              <a:t>to mechanisms or resources that facilitate </a:t>
            </a:r>
            <a:r>
              <a:rPr lang="en-US" sz="2900" dirty="0" smtClean="0"/>
              <a:t>patients’ ability </a:t>
            </a:r>
            <a:r>
              <a:rPr lang="en-US" sz="2900" dirty="0"/>
              <a:t>to adhere </a:t>
            </a:r>
            <a:r>
              <a:rPr lang="en-US" sz="2900" dirty="0" smtClean="0"/>
              <a:t>to treatment</a:t>
            </a:r>
          </a:p>
          <a:p>
            <a:r>
              <a:rPr lang="en-ZA" sz="2900" dirty="0" smtClean="0"/>
              <a:t>Examples include:</a:t>
            </a:r>
          </a:p>
          <a:p>
            <a:pPr lvl="1"/>
            <a:r>
              <a:rPr lang="en-ZA" sz="2700" dirty="0" smtClean="0"/>
              <a:t>Taxi/bus fare</a:t>
            </a:r>
          </a:p>
          <a:p>
            <a:pPr lvl="1">
              <a:spcAft>
                <a:spcPts val="600"/>
              </a:spcAft>
            </a:pPr>
            <a:r>
              <a:rPr lang="en-ZA" sz="2700" dirty="0" smtClean="0"/>
              <a:t>Food baskets</a:t>
            </a:r>
          </a:p>
          <a:p>
            <a:pPr>
              <a:spcAft>
                <a:spcPts val="600"/>
              </a:spcAft>
            </a:pPr>
            <a:r>
              <a:rPr lang="en-US" sz="2900" dirty="0" smtClean="0"/>
              <a:t>Incentives refer to small rewards to encourage patients to adhere to TB treatment by motivating them with something they want or need</a:t>
            </a:r>
          </a:p>
          <a:p>
            <a:r>
              <a:rPr lang="en-ZA" sz="2900" dirty="0" smtClean="0"/>
              <a:t>Examples include:</a:t>
            </a:r>
          </a:p>
          <a:p>
            <a:pPr lvl="1"/>
            <a:r>
              <a:rPr lang="en-ZA" sz="2700" dirty="0" smtClean="0"/>
              <a:t>Cash payment</a:t>
            </a:r>
          </a:p>
          <a:p>
            <a:pPr lvl="1"/>
            <a:r>
              <a:rPr lang="en-ZA" sz="2700" dirty="0" smtClean="0"/>
              <a:t>Clothing</a:t>
            </a:r>
          </a:p>
          <a:p>
            <a:endParaRPr lang="en-US" dirty="0" smtClean="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7</a:t>
            </a:fld>
            <a:endParaRPr lang="en-US"/>
          </a:p>
        </p:txBody>
      </p:sp>
    </p:spTree>
    <p:custDataLst>
      <p:tags r:id="rId1"/>
    </p:custDataLst>
    <p:extLst>
      <p:ext uri="{BB962C8B-B14F-4D97-AF65-F5344CB8AC3E}">
        <p14:creationId xmlns:p14="http://schemas.microsoft.com/office/powerpoint/2010/main" xmlns="" val="1096808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540"/>
            <a:ext cx="8174324" cy="1325563"/>
          </a:xfrm>
        </p:spPr>
        <p:txBody>
          <a:bodyPr/>
          <a:lstStyle/>
          <a:p>
            <a:r>
              <a:rPr lang="en-ZA" dirty="0" smtClean="0"/>
              <a:t>Promoting adherence through use of incentives and enablers - 2</a:t>
            </a:r>
            <a:endParaRPr lang="en-US" dirty="0"/>
          </a:p>
        </p:txBody>
      </p:sp>
      <p:sp>
        <p:nvSpPr>
          <p:cNvPr id="3" name="Content Placeholder 2"/>
          <p:cNvSpPr>
            <a:spLocks noGrp="1"/>
          </p:cNvSpPr>
          <p:nvPr>
            <p:ph idx="1"/>
          </p:nvPr>
        </p:nvSpPr>
        <p:spPr>
          <a:xfrm>
            <a:off x="457200" y="1457205"/>
            <a:ext cx="8229600" cy="4525963"/>
          </a:xfrm>
        </p:spPr>
        <p:txBody>
          <a:bodyPr>
            <a:normAutofit fontScale="92500" lnSpcReduction="10000"/>
          </a:bodyPr>
          <a:lstStyle/>
          <a:p>
            <a:pPr>
              <a:spcAft>
                <a:spcPts val="600"/>
              </a:spcAft>
            </a:pPr>
            <a:r>
              <a:rPr lang="en-US" dirty="0" smtClean="0"/>
              <a:t>Use of incentives and enablers can help mitigate the impact of the social determinants of TB</a:t>
            </a:r>
          </a:p>
          <a:p>
            <a:pPr>
              <a:spcAft>
                <a:spcPts val="600"/>
              </a:spcAft>
            </a:pPr>
            <a:r>
              <a:rPr lang="en-US" dirty="0" smtClean="0"/>
              <a:t>Create opportunities to stay in touch with health care workers or DOT supporters</a:t>
            </a:r>
          </a:p>
          <a:p>
            <a:pPr>
              <a:spcAft>
                <a:spcPts val="600"/>
              </a:spcAft>
            </a:pPr>
            <a:r>
              <a:rPr lang="en-US" dirty="0" smtClean="0"/>
              <a:t>Empower patients to take an active role in their care</a:t>
            </a:r>
          </a:p>
          <a:p>
            <a:pPr>
              <a:spcAft>
                <a:spcPts val="600"/>
              </a:spcAft>
            </a:pPr>
            <a:r>
              <a:rPr lang="en-US" dirty="0" smtClean="0"/>
              <a:t>Promote ethical value of  autonomy</a:t>
            </a:r>
          </a:p>
          <a:p>
            <a:pPr>
              <a:spcAft>
                <a:spcPts val="600"/>
              </a:spcAft>
            </a:pPr>
            <a:r>
              <a:rPr lang="en-US" dirty="0" smtClean="0"/>
              <a:t>Should be chosen according to patient’s needs and interests</a:t>
            </a:r>
          </a:p>
          <a:p>
            <a:r>
              <a:rPr lang="en-US" dirty="0" smtClean="0"/>
              <a:t>Must be provided in an equitable and non-discriminatory way</a:t>
            </a:r>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8</a:t>
            </a:fld>
            <a:endParaRPr lang="en-US"/>
          </a:p>
        </p:txBody>
      </p:sp>
    </p:spTree>
    <p:custDataLst>
      <p:tags r:id="rId1"/>
    </p:custDataLst>
    <p:extLst>
      <p:ext uri="{BB962C8B-B14F-4D97-AF65-F5344CB8AC3E}">
        <p14:creationId xmlns:p14="http://schemas.microsoft.com/office/powerpoint/2010/main" xmlns="" val="2844533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540"/>
            <a:ext cx="8174324" cy="1325563"/>
          </a:xfrm>
        </p:spPr>
        <p:txBody>
          <a:bodyPr/>
          <a:lstStyle/>
          <a:p>
            <a:r>
              <a:rPr lang="en-ZA" dirty="0" smtClean="0"/>
              <a:t>Promoting adherence through use of incentives and enablers -3 </a:t>
            </a:r>
            <a:endParaRPr lang="en-US" dirty="0"/>
          </a:p>
        </p:txBody>
      </p:sp>
      <p:sp>
        <p:nvSpPr>
          <p:cNvPr id="3" name="Content Placeholder 2"/>
          <p:cNvSpPr>
            <a:spLocks noGrp="1"/>
          </p:cNvSpPr>
          <p:nvPr>
            <p:ph idx="1"/>
          </p:nvPr>
        </p:nvSpPr>
        <p:spPr>
          <a:xfrm>
            <a:off x="457200" y="1457205"/>
            <a:ext cx="8229600" cy="4525963"/>
          </a:xfrm>
        </p:spPr>
        <p:txBody>
          <a:bodyPr>
            <a:normAutofit/>
          </a:bodyPr>
          <a:lstStyle/>
          <a:p>
            <a:pPr marL="0" indent="0">
              <a:spcAft>
                <a:spcPts val="600"/>
              </a:spcAft>
              <a:buNone/>
            </a:pPr>
            <a:endParaRPr lang="en-US" dirty="0" smtClean="0"/>
          </a:p>
          <a:p>
            <a:pPr marL="171450" indent="-171450">
              <a:buFont typeface="Arial" panose="020B0604020202020204" pitchFamily="34" charset="0"/>
              <a:buChar char="•"/>
            </a:pPr>
            <a:r>
              <a:rPr lang="en-US" kern="1200" dirty="0" smtClean="0"/>
              <a:t>When to offer:</a:t>
            </a:r>
          </a:p>
          <a:p>
            <a:pPr marL="400050" lvl="1" indent="-171450">
              <a:buFont typeface="Arial" panose="020B0604020202020204" pitchFamily="34" charset="0"/>
              <a:buChar char="•"/>
            </a:pPr>
            <a:r>
              <a:rPr lang="en-US" b="1" kern="1200" dirty="0" smtClean="0"/>
              <a:t>Enablers: </a:t>
            </a:r>
            <a:r>
              <a:rPr lang="en-US" kern="1200" dirty="0" smtClean="0"/>
              <a:t>May</a:t>
            </a:r>
            <a:r>
              <a:rPr lang="en-US" dirty="0" smtClean="0"/>
              <a:t> be vital to the initiation of treatment and should be provided as soon as treatment starts</a:t>
            </a:r>
          </a:p>
          <a:p>
            <a:pPr marL="400050" lvl="1" indent="-171450">
              <a:buFont typeface="Arial" panose="020B0604020202020204" pitchFamily="34" charset="0"/>
              <a:buChar char="•"/>
            </a:pPr>
            <a:r>
              <a:rPr lang="en-US" b="1" kern="1200" dirty="0" smtClean="0"/>
              <a:t>Incentives</a:t>
            </a:r>
            <a:r>
              <a:rPr lang="en-US" kern="1200" dirty="0" smtClean="0"/>
              <a:t>: </a:t>
            </a:r>
            <a:r>
              <a:rPr lang="en-US" dirty="0" smtClean="0"/>
              <a:t>Best </a:t>
            </a:r>
            <a:r>
              <a:rPr lang="en-US" dirty="0"/>
              <a:t>time to begin using incentives is after a good relationship has been established </a:t>
            </a:r>
            <a:r>
              <a:rPr lang="en-US" dirty="0" smtClean="0"/>
              <a:t>with </a:t>
            </a:r>
            <a:r>
              <a:rPr lang="en-US" dirty="0"/>
              <a:t>patient</a:t>
            </a:r>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99C2E219-A7F2-45B3-BB2E-E2C31026EDE7}" type="slidenum">
              <a:rPr lang="en-US" smtClean="0"/>
              <a:pPr/>
              <a:t>9</a:t>
            </a:fld>
            <a:endParaRPr lang="en-US"/>
          </a:p>
        </p:txBody>
      </p:sp>
    </p:spTree>
    <p:custDataLst>
      <p:tags r:id="rId1"/>
    </p:custDataLst>
    <p:extLst>
      <p:ext uri="{BB962C8B-B14F-4D97-AF65-F5344CB8AC3E}">
        <p14:creationId xmlns:p14="http://schemas.microsoft.com/office/powerpoint/2010/main" xmlns="" val="28445331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9975</TotalTime>
  <Words>2237</Words>
  <Application>Microsoft Office PowerPoint</Application>
  <PresentationFormat>On-screen Show (4:3)</PresentationFormat>
  <Paragraphs>191</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1_TB CARE II</vt:lpstr>
      <vt:lpstr>Slide 1</vt:lpstr>
      <vt:lpstr>Objectives</vt:lpstr>
      <vt:lpstr>Ethical basis for promoting adherence to TB treatment</vt:lpstr>
      <vt:lpstr>Patient-Centred Care</vt:lpstr>
      <vt:lpstr>Directly observed therapy (DOT)</vt:lpstr>
      <vt:lpstr>Directly observed therapy (DOT) - 2</vt:lpstr>
      <vt:lpstr>Promoting adherence through use of incentives and enablers - 1</vt:lpstr>
      <vt:lpstr>Promoting adherence through use of incentives and enablers - 2</vt:lpstr>
      <vt:lpstr>Promoting adherence through use of incentives and enablers -3 </vt:lpstr>
      <vt:lpstr>Let’s discuss incentives and enablers …….</vt:lpstr>
      <vt:lpstr>Use of incentives for completing treatment: Summary </vt:lpstr>
      <vt:lpstr>Ethical considerations regarding non-adherence - 1</vt:lpstr>
      <vt:lpstr>Ethical considerations regarding non-adherence -  2</vt:lpstr>
      <vt:lpstr>Response to non-adherence</vt:lpstr>
      <vt:lpstr>Denying treatment to individuals based on predictions about non-adherence</vt:lpstr>
      <vt:lpstr>Provider’s ethical obligations when treatment fails</vt:lpstr>
      <vt:lpstr>Slide 17</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UmdNJ</cp:lastModifiedBy>
  <cp:revision>443</cp:revision>
  <dcterms:created xsi:type="dcterms:W3CDTF">2012-11-13T21:47:44Z</dcterms:created>
  <dcterms:modified xsi:type="dcterms:W3CDTF">2015-08-07T01:48:49Z</dcterms:modified>
</cp:coreProperties>
</file>